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6" r:id="rId2"/>
    <p:sldId id="257" r:id="rId3"/>
    <p:sldId id="258" r:id="rId4"/>
    <p:sldId id="259" r:id="rId5"/>
    <p:sldId id="260" r:id="rId6"/>
    <p:sldId id="261" r:id="rId7"/>
    <p:sldId id="262" r:id="rId8"/>
    <p:sldId id="263" r:id="rId9"/>
    <p:sldId id="266" r:id="rId10"/>
    <p:sldId id="267" r:id="rId11"/>
    <p:sldId id="268" r:id="rId12"/>
    <p:sldId id="269" r:id="rId13"/>
    <p:sldId id="271" r:id="rId14"/>
    <p:sldId id="272" r:id="rId15"/>
    <p:sldId id="273" r:id="rId16"/>
    <p:sldId id="274" r:id="rId17"/>
    <p:sldId id="275" r:id="rId18"/>
    <p:sldId id="276" r:id="rId19"/>
    <p:sldId id="277" r:id="rId2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838DA4-A377-4C39-8C8A-D51F5D576B62}"/>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F4B7854E-4C3A-4342-A2F8-55A9703D4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3DA1670D-CC7B-48A7-93DD-95C5DED0F2CC}"/>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CE4A5217-710B-4E5A-946B-5576215E4984}"/>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22F78D3E-7A28-406F-9721-E490CF1A3882}"/>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2486084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569E3-7827-45E0-934A-BE1EB4610CE4}"/>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13944869-8AAD-44E4-BD8F-5248D661E9FE}"/>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7B40F41-37B3-4758-90F8-17167B69AE4F}"/>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D3F9A35B-A58E-4C41-8935-687530DF2A17}"/>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5C55E981-7273-4644-9EB7-E287DFE690F7}"/>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984172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3D5978B-F7F3-4607-9BF8-79829A9F9CA3}"/>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01282F10-9E5A-4F9A-863A-E55BA87FD849}"/>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05B2BC8-51E6-44E7-8820-C4789C39A907}"/>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27F75185-64E9-4B5A-B076-C1E01A740517}"/>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644BCD9-4681-416B-AB32-C16A7157B754}"/>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1062247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762CA3-67BE-4D87-9D1A-09531AE01CCF}"/>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C6AF471C-3960-487D-94BC-E5DEEDFD1833}"/>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C3598CB-E2A0-4CBE-A0FD-564519B81E1F}"/>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443C313D-0E5A-4519-B388-E79770D54FA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EBE58DDD-3127-48B7-B646-667F4337FA09}"/>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2030092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DEE55D-175B-482E-9CD3-1F020A56754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C918FB5D-A2D9-44AA-8D7D-A5AF68E974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20C70DF5-2119-47CF-BC1D-3A30436F2478}"/>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F7BF43EE-409B-401B-ADDE-6AA7235143A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400E8ED-293D-4411-9F3C-35D84822C942}"/>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524263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384103-E527-489F-B24C-C980A3B5C6B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3EB89CD-A3A6-4EFB-A2E8-57D9775C0732}"/>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B33C4DC9-EB0C-48B2-8101-C8FC1B1A7938}"/>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0FEF5ECC-0994-4760-A1E4-C8DB8EF914D5}"/>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6" name="Espaço Reservado para Rodapé 5">
            <a:extLst>
              <a:ext uri="{FF2B5EF4-FFF2-40B4-BE49-F238E27FC236}">
                <a16:creationId xmlns:a16="http://schemas.microsoft.com/office/drawing/2014/main" id="{F59DFA3D-9999-4660-BB64-708C9E87E85C}"/>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54B59F-336E-4236-90EC-867C3668BA67}"/>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498127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A02198-F4A6-4B16-8C98-42A8961A621D}"/>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844E1634-2620-48BD-9221-95905FECA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7C823F54-FC87-4318-B2D9-5E4A357C7B5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894BC5F7-2802-4C09-BE1B-ECC11869F8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FF78E5A7-1B2C-412F-9868-39CC2BEAAD9C}"/>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5834C188-3B7A-4BF1-A8DC-59C3F4846D7B}"/>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8" name="Espaço Reservado para Rodapé 7">
            <a:extLst>
              <a:ext uri="{FF2B5EF4-FFF2-40B4-BE49-F238E27FC236}">
                <a16:creationId xmlns:a16="http://schemas.microsoft.com/office/drawing/2014/main" id="{D23C3182-8E63-429D-9329-A78891DB9BD1}"/>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E9889B03-D534-4CF4-BF51-D3617EC41DB9}"/>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3196006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88B8EA-A3D7-4729-8096-08B5F233A5DA}"/>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46E32740-9133-428B-A9E9-6E7405C0CBD8}"/>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4" name="Espaço Reservado para Rodapé 3">
            <a:extLst>
              <a:ext uri="{FF2B5EF4-FFF2-40B4-BE49-F238E27FC236}">
                <a16:creationId xmlns:a16="http://schemas.microsoft.com/office/drawing/2014/main" id="{1A1C7A94-FED8-4EC7-898E-A080A884BF79}"/>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F269B08-35CA-49C8-9A12-BEDD1BD29E46}"/>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2569792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5F28C82-72C1-4062-9A0C-39CA1E6B1601}"/>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3" name="Espaço Reservado para Rodapé 2">
            <a:extLst>
              <a:ext uri="{FF2B5EF4-FFF2-40B4-BE49-F238E27FC236}">
                <a16:creationId xmlns:a16="http://schemas.microsoft.com/office/drawing/2014/main" id="{06A41F38-C34E-40D5-92F5-A9B5BCBECE1C}"/>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AB367CF1-F8C9-487D-ACAF-A345445B9B76}"/>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183457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7DE02E-3314-47D5-9609-34DF1911FA7B}"/>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69AC44FA-154B-4B23-B11C-0AD55F9B57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6612395B-8841-45DA-96BD-D8143A56C5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276E858E-B88D-467F-81D8-BB2C501B2A27}"/>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6" name="Espaço Reservado para Rodapé 5">
            <a:extLst>
              <a:ext uri="{FF2B5EF4-FFF2-40B4-BE49-F238E27FC236}">
                <a16:creationId xmlns:a16="http://schemas.microsoft.com/office/drawing/2014/main" id="{04D895E2-48AA-4104-ADE2-D7DA15E0A60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21258AA-118B-4602-923C-1EBBCE1852B4}"/>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3154571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CADEC7-A4A0-4380-87BC-BE9279FB62F7}"/>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FBFD59D4-8A75-42DC-BF36-F2B4398BCB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AE481D53-46BA-4B1C-A6B8-A95A4CA58B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7FE0613E-58B9-493B-92DA-1A0B5A1407C9}"/>
              </a:ext>
            </a:extLst>
          </p:cNvPr>
          <p:cNvSpPr>
            <a:spLocks noGrp="1"/>
          </p:cNvSpPr>
          <p:nvPr>
            <p:ph type="dt" sz="half" idx="10"/>
          </p:nvPr>
        </p:nvSpPr>
        <p:spPr/>
        <p:txBody>
          <a:bodyPr/>
          <a:lstStyle/>
          <a:p>
            <a:fld id="{E0F1BA92-632D-49DD-9911-D2B27FC69489}" type="datetimeFigureOut">
              <a:rPr lang="pt-BR" smtClean="0"/>
              <a:t>07/11/2023</a:t>
            </a:fld>
            <a:endParaRPr lang="pt-BR"/>
          </a:p>
        </p:txBody>
      </p:sp>
      <p:sp>
        <p:nvSpPr>
          <p:cNvPr id="6" name="Espaço Reservado para Rodapé 5">
            <a:extLst>
              <a:ext uri="{FF2B5EF4-FFF2-40B4-BE49-F238E27FC236}">
                <a16:creationId xmlns:a16="http://schemas.microsoft.com/office/drawing/2014/main" id="{A98204F6-C695-4B82-B3DE-23CA061202F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7E3B96C-E0A7-4400-8DFD-488B71DC59A0}"/>
              </a:ext>
            </a:extLst>
          </p:cNvPr>
          <p:cNvSpPr>
            <a:spLocks noGrp="1"/>
          </p:cNvSpPr>
          <p:nvPr>
            <p:ph type="sldNum" sz="quarter" idx="12"/>
          </p:nvPr>
        </p:nvSpPr>
        <p:spPr/>
        <p:txBody>
          <a:bodyPr/>
          <a:lstStyle/>
          <a:p>
            <a:fld id="{0E013263-B0BE-420A-B781-6E22ACC3AEBA}" type="slidenum">
              <a:rPr lang="pt-BR" smtClean="0"/>
              <a:t>‹nº›</a:t>
            </a:fld>
            <a:endParaRPr lang="pt-BR"/>
          </a:p>
        </p:txBody>
      </p:sp>
    </p:spTree>
    <p:extLst>
      <p:ext uri="{BB962C8B-B14F-4D97-AF65-F5344CB8AC3E}">
        <p14:creationId xmlns:p14="http://schemas.microsoft.com/office/powerpoint/2010/main" val="406004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65C2860-C1CC-4859-BCDB-105A4CB167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B272D5AC-38FF-4582-8416-8BFAEF0EED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20E45C5-4AA6-4F30-B915-BB64AAADD2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F1BA92-632D-49DD-9911-D2B27FC69489}" type="datetimeFigureOut">
              <a:rPr lang="pt-BR" smtClean="0"/>
              <a:t>07/11/2023</a:t>
            </a:fld>
            <a:endParaRPr lang="pt-BR"/>
          </a:p>
        </p:txBody>
      </p:sp>
      <p:sp>
        <p:nvSpPr>
          <p:cNvPr id="5" name="Espaço Reservado para Rodapé 4">
            <a:extLst>
              <a:ext uri="{FF2B5EF4-FFF2-40B4-BE49-F238E27FC236}">
                <a16:creationId xmlns:a16="http://schemas.microsoft.com/office/drawing/2014/main" id="{10BB4F6C-ACBD-4A18-B593-02121E9FC0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94D87F7-D474-4CC0-9600-86BD244888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013263-B0BE-420A-B781-6E22ACC3AEBA}" type="slidenum">
              <a:rPr lang="pt-BR" smtClean="0"/>
              <a:t>‹nº›</a:t>
            </a:fld>
            <a:endParaRPr lang="pt-BR"/>
          </a:p>
        </p:txBody>
      </p:sp>
    </p:spTree>
    <p:extLst>
      <p:ext uri="{BB962C8B-B14F-4D97-AF65-F5344CB8AC3E}">
        <p14:creationId xmlns:p14="http://schemas.microsoft.com/office/powerpoint/2010/main" val="3043055810"/>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BonathanRJ/TCC---Programa-de-Rotas/tree/main/project_python_v1"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BonathanRJ/TCC---Programa-de-Rotas/tree/main/aplicativo"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75C8C9-B24E-4A15-8AF8-84380A18A599}"/>
              </a:ext>
            </a:extLst>
          </p:cNvPr>
          <p:cNvSpPr>
            <a:spLocks noGrp="1"/>
          </p:cNvSpPr>
          <p:nvPr>
            <p:ph type="ctrTitle"/>
          </p:nvPr>
        </p:nvSpPr>
        <p:spPr>
          <a:xfrm>
            <a:off x="448233" y="2350962"/>
            <a:ext cx="11295530" cy="1304365"/>
          </a:xfrm>
        </p:spPr>
        <p:txBody>
          <a:bodyPr anchor="ctr">
            <a:noAutofit/>
          </a:bodyPr>
          <a:lstStyle/>
          <a:p>
            <a:r>
              <a:rPr lang="pt-BR" sz="4400" b="1" dirty="0">
                <a:effectLst/>
                <a:latin typeface="Arial" panose="020B0604020202020204" pitchFamily="34" charset="0"/>
                <a:ea typeface="Calibri" panose="020F0502020204030204" pitchFamily="34" charset="0"/>
                <a:cs typeface="Arial" panose="020B0604020202020204" pitchFamily="34" charset="0"/>
              </a:rPr>
              <a:t>A Influência dos Algoritmos de </a:t>
            </a:r>
            <a:r>
              <a:rPr lang="pt-BR" sz="4400" b="1" dirty="0" err="1">
                <a:effectLst/>
                <a:latin typeface="Arial" panose="020B0604020202020204" pitchFamily="34" charset="0"/>
                <a:ea typeface="Calibri" panose="020F0502020204030204" pitchFamily="34" charset="0"/>
                <a:cs typeface="Arial" panose="020B0604020202020204" pitchFamily="34" charset="0"/>
              </a:rPr>
              <a:t>Dijkstra</a:t>
            </a:r>
            <a:r>
              <a:rPr lang="pt-BR" sz="4400" b="1" dirty="0">
                <a:effectLst/>
                <a:latin typeface="Arial" panose="020B0604020202020204" pitchFamily="34" charset="0"/>
                <a:ea typeface="Calibri" panose="020F0502020204030204" pitchFamily="34" charset="0"/>
                <a:cs typeface="Arial" panose="020B0604020202020204" pitchFamily="34" charset="0"/>
              </a:rPr>
              <a:t> e A* em Aplicativos de Navegação</a:t>
            </a:r>
            <a:endParaRPr lang="pt-BR" sz="4400" b="1" dirty="0">
              <a:latin typeface="Arial" panose="020B0604020202020204" pitchFamily="34" charset="0"/>
              <a:cs typeface="Arial" panose="020B0604020202020204" pitchFamily="34" charset="0"/>
            </a:endParaRPr>
          </a:p>
        </p:txBody>
      </p:sp>
      <p:sp>
        <p:nvSpPr>
          <p:cNvPr id="3" name="Subtítulo 2">
            <a:extLst>
              <a:ext uri="{FF2B5EF4-FFF2-40B4-BE49-F238E27FC236}">
                <a16:creationId xmlns:a16="http://schemas.microsoft.com/office/drawing/2014/main" id="{F4B4F3D2-0724-4271-9DBF-3B8FA7C7FD54}"/>
              </a:ext>
            </a:extLst>
          </p:cNvPr>
          <p:cNvSpPr>
            <a:spLocks noGrp="1"/>
          </p:cNvSpPr>
          <p:nvPr>
            <p:ph type="subTitle" idx="1"/>
          </p:nvPr>
        </p:nvSpPr>
        <p:spPr>
          <a:xfrm>
            <a:off x="6095998" y="4152868"/>
            <a:ext cx="5011270" cy="934103"/>
          </a:xfrm>
        </p:spPr>
        <p:txBody>
          <a:bodyPr/>
          <a:lstStyle/>
          <a:p>
            <a:pPr algn="r"/>
            <a:r>
              <a:rPr lang="pt-BR" dirty="0">
                <a:latin typeface="Times New Roman" panose="02020603050405020304" pitchFamily="18" charset="0"/>
                <a:cs typeface="Times New Roman" panose="02020603050405020304" pitchFamily="18" charset="0"/>
              </a:rPr>
              <a:t>Jonathan Barbosa da Silveira</a:t>
            </a:r>
          </a:p>
          <a:p>
            <a:pPr algn="r"/>
            <a:r>
              <a:rPr lang="pt-BR" dirty="0">
                <a:latin typeface="Times New Roman" panose="02020603050405020304" pitchFamily="18" charset="0"/>
                <a:cs typeface="Times New Roman" panose="02020603050405020304" pitchFamily="18" charset="0"/>
              </a:rPr>
              <a:t>Orientador: Sérgio Assunção Monteiro</a:t>
            </a:r>
          </a:p>
        </p:txBody>
      </p:sp>
      <p:sp>
        <p:nvSpPr>
          <p:cNvPr id="4" name="CaixaDeTexto 3">
            <a:extLst>
              <a:ext uri="{FF2B5EF4-FFF2-40B4-BE49-F238E27FC236}">
                <a16:creationId xmlns:a16="http://schemas.microsoft.com/office/drawing/2014/main" id="{20F3D769-5F5D-48AA-AF5E-A6DB77D2DA05}"/>
              </a:ext>
            </a:extLst>
          </p:cNvPr>
          <p:cNvSpPr txBox="1"/>
          <p:nvPr/>
        </p:nvSpPr>
        <p:spPr>
          <a:xfrm>
            <a:off x="2344269" y="529757"/>
            <a:ext cx="7503459" cy="646331"/>
          </a:xfrm>
          <a:prstGeom prst="rect">
            <a:avLst/>
          </a:prstGeom>
          <a:noFill/>
        </p:spPr>
        <p:txBody>
          <a:bodyPr wrap="square" rtlCol="0">
            <a:spAutoFit/>
          </a:bodyPr>
          <a:lstStyle/>
          <a:p>
            <a:pPr marL="336550" algn="ctr">
              <a:spcBef>
                <a:spcPts val="50"/>
              </a:spcBef>
              <a:spcAft>
                <a:spcPts val="0"/>
              </a:spcAft>
            </a:pPr>
            <a:r>
              <a:rPr lang="pt-BR" sz="1800" spc="-10" dirty="0">
                <a:effectLst/>
                <a:latin typeface="Times New Roman" panose="02020603050405020304" pitchFamily="18" charset="0"/>
                <a:ea typeface="Times New Roman" panose="02020603050405020304" pitchFamily="18" charset="0"/>
              </a:rPr>
              <a:t>Centro Universitário Carioca (UNICARIOCA) </a:t>
            </a:r>
            <a:br>
              <a:rPr lang="pt-BR" sz="1800" spc="-10" dirty="0">
                <a:effectLst/>
                <a:latin typeface="Times New Roman" panose="02020603050405020304" pitchFamily="18" charset="0"/>
                <a:ea typeface="Times New Roman" panose="02020603050405020304" pitchFamily="18" charset="0"/>
              </a:rPr>
            </a:br>
            <a:r>
              <a:rPr lang="pt-BR" sz="1800" spc="-10" dirty="0">
                <a:effectLst/>
                <a:latin typeface="Times New Roman" panose="02020603050405020304" pitchFamily="18" charset="0"/>
                <a:ea typeface="Times New Roman" panose="02020603050405020304" pitchFamily="18" charset="0"/>
              </a:rPr>
              <a:t>Faculdade de Ciênci</a:t>
            </a:r>
            <a:r>
              <a:rPr lang="pt-BR" spc="-10" dirty="0">
                <a:latin typeface="Times New Roman" panose="02020603050405020304" pitchFamily="18" charset="0"/>
                <a:ea typeface="Times New Roman" panose="02020603050405020304" pitchFamily="18" charset="0"/>
              </a:rPr>
              <a:t>a da Computação -</a:t>
            </a:r>
            <a:r>
              <a:rPr lang="pt-BR" sz="1800" spc="-10" dirty="0">
                <a:effectLst/>
                <a:latin typeface="Times New Roman" panose="02020603050405020304" pitchFamily="18" charset="0"/>
                <a:ea typeface="Times New Roman" panose="02020603050405020304" pitchFamily="18" charset="0"/>
              </a:rPr>
              <a:t> Rio de Janeiro, RJ - Brasil</a:t>
            </a:r>
            <a:endParaRPr lang="pt-BR" sz="1800" dirty="0">
              <a:effectLst/>
              <a:latin typeface="Times New Roman" panose="02020603050405020304" pitchFamily="18" charset="0"/>
              <a:ea typeface="Times New Roman" panose="02020603050405020304" pitchFamily="18" charset="0"/>
            </a:endParaRPr>
          </a:p>
        </p:txBody>
      </p:sp>
      <p:pic>
        <p:nvPicPr>
          <p:cNvPr id="1026" name="Picture 2" descr="Design Digital - Cursos">
            <a:extLst>
              <a:ext uri="{FF2B5EF4-FFF2-40B4-BE49-F238E27FC236}">
                <a16:creationId xmlns:a16="http://schemas.microsoft.com/office/drawing/2014/main" id="{7DA3BD7C-980B-4B5C-A56D-D3E34CEAE8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665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1DE8B-2769-43AB-8A9B-A7F554380E5E}"/>
              </a:ext>
            </a:extLst>
          </p:cNvPr>
          <p:cNvSpPr>
            <a:spLocks noGrp="1"/>
          </p:cNvSpPr>
          <p:nvPr>
            <p:ph type="title"/>
          </p:nvPr>
        </p:nvSpPr>
        <p:spPr/>
        <p:txBody>
          <a:bodyPr/>
          <a:lstStyle/>
          <a:p>
            <a:r>
              <a:rPr lang="pt-BR" dirty="0"/>
              <a:t>Exemplo de sua aplicação</a:t>
            </a:r>
          </a:p>
        </p:txBody>
      </p:sp>
      <p:graphicFrame>
        <p:nvGraphicFramePr>
          <p:cNvPr id="11" name="Espaço Reservado para Conteúdo 3">
            <a:extLst>
              <a:ext uri="{FF2B5EF4-FFF2-40B4-BE49-F238E27FC236}">
                <a16:creationId xmlns:a16="http://schemas.microsoft.com/office/drawing/2014/main" id="{A2CD07D5-1E50-4614-9BCA-7D8D141DC79D}"/>
              </a:ext>
            </a:extLst>
          </p:cNvPr>
          <p:cNvGraphicFramePr>
            <a:graphicFrameLocks noGrp="1"/>
          </p:cNvGraphicFramePr>
          <p:nvPr>
            <p:ph idx="1"/>
            <p:extLst>
              <p:ext uri="{D42A27DB-BD31-4B8C-83A1-F6EECF244321}">
                <p14:modId xmlns:p14="http://schemas.microsoft.com/office/powerpoint/2010/main" val="2764388099"/>
              </p:ext>
            </p:extLst>
          </p:nvPr>
        </p:nvGraphicFramePr>
        <p:xfrm>
          <a:off x="7044264" y="3798209"/>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1725181235"/>
                  </a:ext>
                </a:extLst>
              </a:tr>
              <a:tr h="319058">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4</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4</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11</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32</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11</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2658066157"/>
                  </a:ext>
                </a:extLst>
              </a:tr>
            </a:tbl>
          </a:graphicData>
        </a:graphic>
      </p:graphicFrame>
      <p:sp>
        <p:nvSpPr>
          <p:cNvPr id="14" name="CaixaDeTexto 13">
            <a:extLst>
              <a:ext uri="{FF2B5EF4-FFF2-40B4-BE49-F238E27FC236}">
                <a16:creationId xmlns:a16="http://schemas.microsoft.com/office/drawing/2014/main" id="{CF67FFD9-5661-4DAF-98BE-7596B89D827D}"/>
              </a:ext>
            </a:extLst>
          </p:cNvPr>
          <p:cNvSpPr txBox="1"/>
          <p:nvPr/>
        </p:nvSpPr>
        <p:spPr>
          <a:xfrm>
            <a:off x="8149532" y="1867286"/>
            <a:ext cx="3204275" cy="1477328"/>
          </a:xfrm>
          <a:prstGeom prst="rect">
            <a:avLst/>
          </a:prstGeom>
          <a:noFill/>
        </p:spPr>
        <p:txBody>
          <a:bodyPr wrap="square" rtlCol="0">
            <a:spAutoFit/>
          </a:bodyPr>
          <a:lstStyle/>
          <a:p>
            <a:pPr algn="r"/>
            <a:r>
              <a:rPr lang="pt-BR" dirty="0">
                <a:latin typeface="+mj-lt"/>
              </a:rPr>
              <a:t>Distância de F à C = 17</a:t>
            </a:r>
          </a:p>
          <a:p>
            <a:pPr algn="r"/>
            <a:r>
              <a:rPr lang="pt-BR" dirty="0">
                <a:latin typeface="+mj-lt"/>
              </a:rPr>
              <a:t>Distância de F à D = 32</a:t>
            </a:r>
          </a:p>
          <a:p>
            <a:pPr algn="r"/>
            <a:r>
              <a:rPr lang="pt-BR" dirty="0">
                <a:latin typeface="+mj-lt"/>
              </a:rPr>
              <a:t>Distância de F à E = 11</a:t>
            </a:r>
          </a:p>
          <a:p>
            <a:pPr algn="r"/>
            <a:r>
              <a:rPr lang="pt-BR" dirty="0">
                <a:latin typeface="+mj-lt"/>
              </a:rPr>
              <a:t>Nós impossíveis = F à A, B = </a:t>
            </a:r>
            <a:r>
              <a:rPr lang="pt-BR" sz="1800" b="1" dirty="0">
                <a:solidFill>
                  <a:srgbClr val="000000"/>
                </a:solidFill>
                <a:effectLst/>
                <a:latin typeface="+mj-lt"/>
                <a:ea typeface="Times New Roman" panose="02020603050405020304" pitchFamily="18" charset="0"/>
              </a:rPr>
              <a:t>∞</a:t>
            </a:r>
            <a:endParaRPr lang="pt-BR" dirty="0">
              <a:latin typeface="+mj-lt"/>
            </a:endParaRPr>
          </a:p>
        </p:txBody>
      </p:sp>
      <p:graphicFrame>
        <p:nvGraphicFramePr>
          <p:cNvPr id="8" name="Espaço Reservado para Conteúdo 3">
            <a:extLst>
              <a:ext uri="{FF2B5EF4-FFF2-40B4-BE49-F238E27FC236}">
                <a16:creationId xmlns:a16="http://schemas.microsoft.com/office/drawing/2014/main" id="{93BBD2D3-D660-4A76-ABF7-06A0F7590288}"/>
              </a:ext>
            </a:extLst>
          </p:cNvPr>
          <p:cNvGraphicFramePr>
            <a:graphicFrameLocks/>
          </p:cNvGraphicFramePr>
          <p:nvPr>
            <p:extLst>
              <p:ext uri="{D42A27DB-BD31-4B8C-83A1-F6EECF244321}">
                <p14:modId xmlns:p14="http://schemas.microsoft.com/office/powerpoint/2010/main" val="4263926593"/>
              </p:ext>
            </p:extLst>
          </p:nvPr>
        </p:nvGraphicFramePr>
        <p:xfrm>
          <a:off x="838200" y="3798210"/>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25181235"/>
                  </a:ext>
                </a:extLst>
              </a:tr>
              <a:tr h="319058">
                <a:tc>
                  <a:txBody>
                    <a:bodyPr/>
                    <a:lstStyle/>
                    <a:p>
                      <a:pPr algn="ctr" fontAlgn="ctr"/>
                      <a:r>
                        <a:rPr lang="pt-BR" sz="1200" b="1" u="none" strike="noStrike">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4</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4</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32</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11</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658066157"/>
                  </a:ext>
                </a:extLst>
              </a:tr>
            </a:tbl>
          </a:graphicData>
        </a:graphic>
      </p:graphicFrame>
      <p:sp>
        <p:nvSpPr>
          <p:cNvPr id="22" name="CaixaDeTexto 21">
            <a:extLst>
              <a:ext uri="{FF2B5EF4-FFF2-40B4-BE49-F238E27FC236}">
                <a16:creationId xmlns:a16="http://schemas.microsoft.com/office/drawing/2014/main" id="{952B8D0E-20DE-4BC2-9F4D-1980642FA05D}"/>
              </a:ext>
            </a:extLst>
          </p:cNvPr>
          <p:cNvSpPr txBox="1"/>
          <p:nvPr/>
        </p:nvSpPr>
        <p:spPr>
          <a:xfrm>
            <a:off x="838193" y="1867286"/>
            <a:ext cx="3204275" cy="1200329"/>
          </a:xfrm>
          <a:prstGeom prst="rect">
            <a:avLst/>
          </a:prstGeom>
          <a:noFill/>
        </p:spPr>
        <p:txBody>
          <a:bodyPr wrap="square" rtlCol="0">
            <a:spAutoFit/>
          </a:bodyPr>
          <a:lstStyle/>
          <a:p>
            <a:r>
              <a:rPr lang="pt-BR" dirty="0">
                <a:latin typeface="+mj-lt"/>
              </a:rPr>
              <a:t>Distância de E à C = 4</a:t>
            </a:r>
          </a:p>
          <a:p>
            <a:r>
              <a:rPr lang="pt-BR" dirty="0">
                <a:latin typeface="+mj-lt"/>
              </a:rPr>
              <a:t>Distância de E à F = 11</a:t>
            </a:r>
          </a:p>
          <a:p>
            <a:r>
              <a:rPr lang="pt-BR" dirty="0">
                <a:latin typeface="+mj-lt"/>
              </a:rPr>
              <a:t>Nós impossíveis = E à A, B, D = </a:t>
            </a:r>
            <a:r>
              <a:rPr lang="pt-BR" sz="1800" b="1" dirty="0">
                <a:solidFill>
                  <a:srgbClr val="000000"/>
                </a:solidFill>
                <a:effectLst/>
                <a:latin typeface="+mj-lt"/>
                <a:ea typeface="Times New Roman" panose="02020603050405020304" pitchFamily="18" charset="0"/>
              </a:rPr>
              <a:t>∞</a:t>
            </a:r>
            <a:endParaRPr lang="pt-BR" dirty="0">
              <a:latin typeface="+mj-lt"/>
            </a:endParaRPr>
          </a:p>
        </p:txBody>
      </p:sp>
      <p:pic>
        <p:nvPicPr>
          <p:cNvPr id="23" name="Picture 2" descr="Design Digital - Cursos">
            <a:extLst>
              <a:ext uri="{FF2B5EF4-FFF2-40B4-BE49-F238E27FC236}">
                <a16:creationId xmlns:a16="http://schemas.microsoft.com/office/drawing/2014/main" id="{8A4509AC-1CEA-4ADF-9CF7-A3EFF0AD72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143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8FF34EE4-ACA1-4AF5-B8C5-28AF54D3D210}"/>
              </a:ext>
            </a:extLst>
          </p:cNvPr>
          <p:cNvPicPr>
            <a:picLocks noChangeAspect="1"/>
          </p:cNvPicPr>
          <p:nvPr/>
        </p:nvPicPr>
        <p:blipFill>
          <a:blip r:embed="rId2"/>
          <a:stretch>
            <a:fillRect/>
          </a:stretch>
        </p:blipFill>
        <p:spPr>
          <a:xfrm>
            <a:off x="6096000" y="2276674"/>
            <a:ext cx="5317067" cy="3184511"/>
          </a:xfrm>
          <a:prstGeom prst="rect">
            <a:avLst/>
          </a:prstGeom>
        </p:spPr>
      </p:pic>
      <p:sp>
        <p:nvSpPr>
          <p:cNvPr id="6" name="Título 1">
            <a:extLst>
              <a:ext uri="{FF2B5EF4-FFF2-40B4-BE49-F238E27FC236}">
                <a16:creationId xmlns:a16="http://schemas.microsoft.com/office/drawing/2014/main" id="{B9F1B170-815D-46F4-BC16-721C04AB44FE}"/>
              </a:ext>
            </a:extLst>
          </p:cNvPr>
          <p:cNvSpPr>
            <a:spLocks noGrp="1"/>
          </p:cNvSpPr>
          <p:nvPr>
            <p:ph type="title"/>
          </p:nvPr>
        </p:nvSpPr>
        <p:spPr/>
        <p:txBody>
          <a:bodyPr/>
          <a:lstStyle/>
          <a:p>
            <a:r>
              <a:rPr lang="pt-BR" dirty="0"/>
              <a:t>Exemplo de sua aplicação</a:t>
            </a:r>
          </a:p>
        </p:txBody>
      </p:sp>
      <p:sp>
        <p:nvSpPr>
          <p:cNvPr id="7" name="CaixaDeTexto 6">
            <a:extLst>
              <a:ext uri="{FF2B5EF4-FFF2-40B4-BE49-F238E27FC236}">
                <a16:creationId xmlns:a16="http://schemas.microsoft.com/office/drawing/2014/main" id="{CFC65F58-34E5-4711-BA80-8219BFD39D23}"/>
              </a:ext>
            </a:extLst>
          </p:cNvPr>
          <p:cNvSpPr txBox="1"/>
          <p:nvPr/>
        </p:nvSpPr>
        <p:spPr>
          <a:xfrm>
            <a:off x="838200" y="1690688"/>
            <a:ext cx="4978400" cy="4334933"/>
          </a:xfrm>
          <a:prstGeom prst="rect">
            <a:avLst/>
          </a:prstGeom>
          <a:noFill/>
        </p:spPr>
        <p:txBody>
          <a:bodyPr wrap="square" rtlCol="0">
            <a:spAutoFit/>
          </a:bodyPr>
          <a:lstStyle/>
          <a:p>
            <a:endParaRPr lang="pt-BR" dirty="0"/>
          </a:p>
        </p:txBody>
      </p:sp>
      <p:sp>
        <p:nvSpPr>
          <p:cNvPr id="8" name="CaixaDeTexto 7">
            <a:extLst>
              <a:ext uri="{FF2B5EF4-FFF2-40B4-BE49-F238E27FC236}">
                <a16:creationId xmlns:a16="http://schemas.microsoft.com/office/drawing/2014/main" id="{D18EF6B0-1440-47AD-9C50-A24F641ED754}"/>
              </a:ext>
            </a:extLst>
          </p:cNvPr>
          <p:cNvSpPr txBox="1"/>
          <p:nvPr/>
        </p:nvSpPr>
        <p:spPr>
          <a:xfrm>
            <a:off x="838200" y="2304990"/>
            <a:ext cx="4851400" cy="3170099"/>
          </a:xfrm>
          <a:prstGeom prst="rect">
            <a:avLst/>
          </a:prstGeom>
          <a:noFill/>
        </p:spPr>
        <p:txBody>
          <a:bodyPr wrap="square" rtlCol="0">
            <a:spAutoFit/>
          </a:bodyPr>
          <a:lstStyle/>
          <a:p>
            <a:pPr algn="just"/>
            <a:r>
              <a:rPr lang="pt-BR" sz="2000" dirty="0"/>
              <a:t>O algoritmo considera o vértice de origem e, com base nos valores associados a todas as arestas até o vértice F, determina o próximo vértice a ser visitado, priorizando as distâncias mais curtas. Neste exemplo fornecido da seleção do caminho mais curto entre Origem e Destino (vértice A e vértice F), como mostrado no grafo e tabela o caminho mais curto é A -&gt; C -&gt; E -&gt; F.</a:t>
            </a:r>
          </a:p>
        </p:txBody>
      </p:sp>
      <p:pic>
        <p:nvPicPr>
          <p:cNvPr id="9" name="Picture 2" descr="Design Digital - Cursos">
            <a:extLst>
              <a:ext uri="{FF2B5EF4-FFF2-40B4-BE49-F238E27FC236}">
                <a16:creationId xmlns:a16="http://schemas.microsoft.com/office/drawing/2014/main" id="{7F24B775-0468-4662-B555-BD05D6E7AC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876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4AF5798F-E44A-41AC-947F-B76FA56BF88A}"/>
              </a:ext>
            </a:extLst>
          </p:cNvPr>
          <p:cNvSpPr>
            <a:spLocks noGrp="1"/>
          </p:cNvSpPr>
          <p:nvPr>
            <p:ph type="title"/>
          </p:nvPr>
        </p:nvSpPr>
        <p:spPr/>
        <p:txBody>
          <a:bodyPr/>
          <a:lstStyle/>
          <a:p>
            <a:r>
              <a:rPr lang="pt-BR" dirty="0"/>
              <a:t>Sua aplicação em Python</a:t>
            </a:r>
          </a:p>
        </p:txBody>
      </p:sp>
      <p:sp>
        <p:nvSpPr>
          <p:cNvPr id="3" name="Espaço Reservado para Conteúdo 2">
            <a:extLst>
              <a:ext uri="{FF2B5EF4-FFF2-40B4-BE49-F238E27FC236}">
                <a16:creationId xmlns:a16="http://schemas.microsoft.com/office/drawing/2014/main" id="{A7C46F99-7735-4107-98C3-833355703F33}"/>
              </a:ext>
            </a:extLst>
          </p:cNvPr>
          <p:cNvSpPr>
            <a:spLocks noGrp="1"/>
          </p:cNvSpPr>
          <p:nvPr>
            <p:ph idx="1"/>
          </p:nvPr>
        </p:nvSpPr>
        <p:spPr>
          <a:xfrm>
            <a:off x="838200" y="2055813"/>
            <a:ext cx="10515600" cy="4285720"/>
          </a:xfrm>
        </p:spPr>
        <p:txBody>
          <a:bodyPr>
            <a:normAutofit/>
          </a:bodyPr>
          <a:lstStyle/>
          <a:p>
            <a:r>
              <a:rPr lang="pt-BR" sz="2400" dirty="0"/>
              <a:t>Durante o estudo para a montagem deste trabalho, realizei o desenvolvimento de como funcionaria o Algoritmo de </a:t>
            </a:r>
            <a:r>
              <a:rPr lang="pt-BR" sz="2400" dirty="0" err="1"/>
              <a:t>Dijkstra</a:t>
            </a:r>
            <a:r>
              <a:rPr lang="pt-BR" sz="2400" dirty="0"/>
              <a:t> em Python, o grafo utilizado no exemplo anterior foi parte deste desenvolvimento.</a:t>
            </a:r>
          </a:p>
          <a:p>
            <a:r>
              <a:rPr lang="pt-BR" sz="2400" dirty="0"/>
              <a:t>Segue o Link para visualização e entendimento de como esse desenvolvimento foi realizado: </a:t>
            </a:r>
            <a:r>
              <a:rPr lang="pt-BR" sz="2400" dirty="0">
                <a:hlinkClick r:id="rId2"/>
              </a:rPr>
              <a:t>https://github.com/BonathanRJ/TCC---Programa-de-Rotas/tree/main/project_python_v1</a:t>
            </a:r>
            <a:r>
              <a:rPr lang="pt-BR" sz="2400" dirty="0"/>
              <a:t>.</a:t>
            </a:r>
          </a:p>
        </p:txBody>
      </p:sp>
      <p:pic>
        <p:nvPicPr>
          <p:cNvPr id="6" name="Picture 2" descr="Design Digital - Cursos">
            <a:extLst>
              <a:ext uri="{FF2B5EF4-FFF2-40B4-BE49-F238E27FC236}">
                <a16:creationId xmlns:a16="http://schemas.microsoft.com/office/drawing/2014/main" id="{C0767407-C2B6-474E-A6F3-7FE3B2B6EE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5476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ítulo 2"/>
          <p:cNvSpPr txBox="1"/>
          <p:nvPr/>
        </p:nvSpPr>
        <p:spPr>
          <a:xfrm>
            <a:off x="838440" y="365400"/>
            <a:ext cx="3841560" cy="1325160"/>
          </a:xfrm>
          <a:prstGeom prst="rect">
            <a:avLst/>
          </a:prstGeom>
          <a:noFill/>
          <a:ln w="0">
            <a:noFill/>
          </a:ln>
        </p:spPr>
        <p:txBody>
          <a:bodyPr anchor="ctr">
            <a:noAutofit/>
          </a:bodyPr>
          <a:lstStyle/>
          <a:p>
            <a:pPr>
              <a:lnSpc>
                <a:spcPct val="90000"/>
              </a:lnSpc>
            </a:pPr>
            <a:r>
              <a:rPr lang="pt-BR" sz="4400" b="0" strike="noStrike" spc="-1" dirty="0">
                <a:latin typeface="Calibri Light"/>
              </a:rPr>
              <a:t>Algoritmo A*</a:t>
            </a:r>
            <a:endParaRPr lang="pt-BR" sz="4400" b="0" strike="noStrike" spc="-1" dirty="0">
              <a:latin typeface="Calibri"/>
            </a:endParaRPr>
          </a:p>
        </p:txBody>
      </p:sp>
      <p:sp>
        <p:nvSpPr>
          <p:cNvPr id="86" name="Espaço Reservado para Conteúdo 1"/>
          <p:cNvSpPr txBox="1"/>
          <p:nvPr/>
        </p:nvSpPr>
        <p:spPr>
          <a:xfrm>
            <a:off x="838440" y="1825560"/>
            <a:ext cx="10800000" cy="4320000"/>
          </a:xfrm>
          <a:prstGeom prst="rect">
            <a:avLst/>
          </a:prstGeom>
          <a:noFill/>
          <a:ln w="0">
            <a:noFill/>
          </a:ln>
        </p:spPr>
        <p:txBody>
          <a:bodyPr anchor="t">
            <a:noAutofit/>
          </a:bodyPr>
          <a:lstStyle/>
          <a:p>
            <a:pPr algn="just">
              <a:lnSpc>
                <a:spcPct val="90000"/>
              </a:lnSpc>
              <a:spcBef>
                <a:spcPts val="1001"/>
              </a:spcBef>
            </a:pPr>
            <a:r>
              <a:rPr lang="pt-BR" sz="2800" b="0" strike="noStrike" spc="-1" dirty="0">
                <a:latin typeface="Calibri"/>
              </a:rPr>
              <a:t>Concebido em 1968, o Algoritmo A* busca resolver o problema de menor caminho, como o Algoritmo de </a:t>
            </a:r>
            <a:r>
              <a:rPr lang="pt-BR" sz="2800" b="0" strike="noStrike" spc="-1" dirty="0" err="1">
                <a:latin typeface="Calibri"/>
              </a:rPr>
              <a:t>Dijkstra</a:t>
            </a:r>
            <a:r>
              <a:rPr lang="pt-BR" sz="2800" b="0" strike="noStrike" spc="-1" dirty="0">
                <a:latin typeface="Calibri"/>
              </a:rPr>
              <a:t>, no entanto o algoritmo A* utiliza um heurística  que fornece uma estimativa do custo para alcançar o destino a partir de um determinado ponto. Essa estimativa ajuda o algoritmo a priorizar os caminhos que parecem ser mais promissores, economizando tempo e recursos computacionais.</a:t>
            </a:r>
          </a:p>
          <a:p>
            <a:pPr>
              <a:lnSpc>
                <a:spcPct val="90000"/>
              </a:lnSpc>
              <a:spcBef>
                <a:spcPts val="1001"/>
              </a:spcBef>
            </a:pPr>
            <a:endParaRPr lang="pt-BR" sz="2800" b="0" strike="noStrike" spc="-1" dirty="0">
              <a:solidFill>
                <a:srgbClr val="000000"/>
              </a:solidFill>
              <a:latin typeface="Calibri"/>
            </a:endParaRPr>
          </a:p>
          <a:p>
            <a:pPr>
              <a:lnSpc>
                <a:spcPct val="90000"/>
              </a:lnSpc>
              <a:spcBef>
                <a:spcPts val="1001"/>
              </a:spcBef>
            </a:pPr>
            <a:endParaRPr lang="pt-BR" sz="2800" b="0" strike="noStrike" spc="-1" dirty="0">
              <a:solidFill>
                <a:srgbClr val="000000"/>
              </a:solidFill>
              <a:latin typeface="Calibri"/>
            </a:endParaRPr>
          </a:p>
        </p:txBody>
      </p:sp>
      <p:pic>
        <p:nvPicPr>
          <p:cNvPr id="4" name="Picture 2" descr="Design Digital - Cursos">
            <a:extLst>
              <a:ext uri="{FF2B5EF4-FFF2-40B4-BE49-F238E27FC236}">
                <a16:creationId xmlns:a16="http://schemas.microsoft.com/office/drawing/2014/main" id="{BF6B626C-B5F7-41B6-9F75-564B7E22F3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ítulo 3"/>
          <p:cNvSpPr txBox="1"/>
          <p:nvPr/>
        </p:nvSpPr>
        <p:spPr>
          <a:xfrm>
            <a:off x="838800" y="365760"/>
            <a:ext cx="3841560" cy="1325160"/>
          </a:xfrm>
          <a:prstGeom prst="rect">
            <a:avLst/>
          </a:prstGeom>
          <a:noFill/>
          <a:ln w="0">
            <a:noFill/>
          </a:ln>
        </p:spPr>
        <p:txBody>
          <a:bodyPr anchor="ctr">
            <a:noAutofit/>
          </a:bodyPr>
          <a:lstStyle/>
          <a:p>
            <a:pPr>
              <a:lnSpc>
                <a:spcPct val="90000"/>
              </a:lnSpc>
            </a:pPr>
            <a:r>
              <a:rPr lang="pt-BR" sz="4400" b="0" strike="noStrike" spc="-1" dirty="0" err="1">
                <a:latin typeface="Calibri Light"/>
              </a:rPr>
              <a:t>Dijkstra</a:t>
            </a:r>
            <a:r>
              <a:rPr lang="pt-BR" sz="4400" b="0" strike="noStrike" spc="-1" dirty="0">
                <a:latin typeface="Calibri Light"/>
              </a:rPr>
              <a:t> x A*</a:t>
            </a:r>
            <a:endParaRPr lang="pt-BR" sz="4400" b="0" strike="noStrike" spc="-1" dirty="0">
              <a:latin typeface="Calibri"/>
            </a:endParaRPr>
          </a:p>
        </p:txBody>
      </p:sp>
      <p:sp>
        <p:nvSpPr>
          <p:cNvPr id="88" name="Espaço Reservado para Conteúdo 3"/>
          <p:cNvSpPr txBox="1"/>
          <p:nvPr/>
        </p:nvSpPr>
        <p:spPr>
          <a:xfrm>
            <a:off x="838800" y="1690920"/>
            <a:ext cx="10515240" cy="4789080"/>
          </a:xfrm>
          <a:prstGeom prst="rect">
            <a:avLst/>
          </a:prstGeom>
          <a:noFill/>
          <a:ln w="0">
            <a:noFill/>
          </a:ln>
        </p:spPr>
        <p:txBody>
          <a:bodyPr anchor="t">
            <a:noAutofit/>
          </a:bodyPr>
          <a:lstStyle/>
          <a:p>
            <a:pPr>
              <a:lnSpc>
                <a:spcPct val="90000"/>
              </a:lnSpc>
              <a:spcBef>
                <a:spcPts val="1001"/>
              </a:spcBef>
            </a:pPr>
            <a:r>
              <a:rPr lang="pt-BR" sz="2200" b="0" strike="noStrike" spc="-1" dirty="0">
                <a:latin typeface="Calibri"/>
              </a:rPr>
              <a:t>Embora com objetivos semelhantes, os dois algoritmos tem resultados ligeiramente distintos entre si.</a:t>
            </a:r>
          </a:p>
          <a:p>
            <a:pPr marL="342900" indent="-342900">
              <a:lnSpc>
                <a:spcPct val="90000"/>
              </a:lnSpc>
              <a:spcBef>
                <a:spcPts val="1001"/>
              </a:spcBef>
              <a:buFont typeface="Arial" panose="020B0604020202020204" pitchFamily="34" charset="0"/>
              <a:buChar char="•"/>
            </a:pPr>
            <a:r>
              <a:rPr lang="pt-BR" sz="2200" b="0" strike="noStrike" spc="-1" dirty="0">
                <a:latin typeface="Calibri"/>
              </a:rPr>
              <a:t>Heurística - O algoritmo A* utiliza uma heurística para estimar o custo restante do nó atual ao nó final, e isso faz com que o algoritmo seja ligeiramente mais rápido e preciso na hora de definir as rotas que deverão ser tomadas a cada nó que passa.</a:t>
            </a:r>
          </a:p>
          <a:p>
            <a:pPr marL="342900" indent="-342900">
              <a:lnSpc>
                <a:spcPct val="90000"/>
              </a:lnSpc>
              <a:spcBef>
                <a:spcPts val="1001"/>
              </a:spcBef>
              <a:buFont typeface="Arial" panose="020B0604020202020204" pitchFamily="34" charset="0"/>
              <a:buChar char="•"/>
            </a:pPr>
            <a:r>
              <a:rPr lang="pt-BR" sz="2200" b="0" strike="noStrike" spc="-1" dirty="0">
                <a:latin typeface="Calibri"/>
              </a:rPr>
              <a:t>Eficiência - Com base na estimativa heurística o Algoritmo A* consegue tomar decisões mais assertivas, fazendo com ignore caminhos que não são promissores.</a:t>
            </a:r>
          </a:p>
          <a:p>
            <a:pPr marL="342900" indent="-342900">
              <a:lnSpc>
                <a:spcPct val="90000"/>
              </a:lnSpc>
              <a:spcBef>
                <a:spcPts val="1001"/>
              </a:spcBef>
              <a:buFont typeface="Arial" panose="020B0604020202020204" pitchFamily="34" charset="0"/>
              <a:buChar char="•"/>
            </a:pPr>
            <a:r>
              <a:rPr lang="pt-BR" sz="2200" b="0" strike="noStrike" spc="-1" dirty="0">
                <a:latin typeface="Calibri"/>
              </a:rPr>
              <a:t>Aplicações - Alguns dos aplicativos mais famosos de navegação de se utilizam da base do Algoritmo A* para definir qual rota deverá tomar para chegar ao destino desejado.</a:t>
            </a:r>
          </a:p>
          <a:p>
            <a:pPr>
              <a:lnSpc>
                <a:spcPct val="90000"/>
              </a:lnSpc>
              <a:spcBef>
                <a:spcPts val="1001"/>
              </a:spcBef>
            </a:pPr>
            <a:r>
              <a:rPr lang="pt-BR" sz="2200" b="0" strike="noStrike" spc="-1" dirty="0">
                <a:latin typeface="Calibri"/>
              </a:rPr>
              <a:t>O Algoritmo A* é a escolha preferencial quando uma estimativa heurística admissível está disponível e é importante encontrar o caminho mais curto de maneira eficiente, e para o contexto de encontrar o caminho mais curto entre rotas de cidades é a escolha mais eficaz.</a:t>
            </a:r>
          </a:p>
        </p:txBody>
      </p:sp>
      <p:pic>
        <p:nvPicPr>
          <p:cNvPr id="4" name="Picture 2" descr="Design Digital - Cursos">
            <a:extLst>
              <a:ext uri="{FF2B5EF4-FFF2-40B4-BE49-F238E27FC236}">
                <a16:creationId xmlns:a16="http://schemas.microsoft.com/office/drawing/2014/main" id="{0B0963E7-4FB3-4177-AB50-FD33C2DBB4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ítulo 4"/>
          <p:cNvSpPr txBox="1"/>
          <p:nvPr/>
        </p:nvSpPr>
        <p:spPr>
          <a:xfrm>
            <a:off x="839160" y="366120"/>
            <a:ext cx="6000840" cy="1325160"/>
          </a:xfrm>
          <a:prstGeom prst="rect">
            <a:avLst/>
          </a:prstGeom>
          <a:noFill/>
          <a:ln w="0">
            <a:noFill/>
          </a:ln>
        </p:spPr>
        <p:txBody>
          <a:bodyPr anchor="ctr">
            <a:noAutofit/>
          </a:bodyPr>
          <a:lstStyle/>
          <a:p>
            <a:pPr>
              <a:lnSpc>
                <a:spcPct val="90000"/>
              </a:lnSpc>
            </a:pPr>
            <a:r>
              <a:rPr lang="pt-BR" sz="4400" b="0" strike="noStrike" spc="-1" dirty="0">
                <a:latin typeface="Calibri Light"/>
              </a:rPr>
              <a:t>Aplicações de Navegação</a:t>
            </a:r>
            <a:endParaRPr lang="pt-BR" sz="4400" b="0" strike="noStrike" spc="-1" dirty="0">
              <a:latin typeface="Calibri"/>
            </a:endParaRPr>
          </a:p>
        </p:txBody>
      </p:sp>
      <p:sp>
        <p:nvSpPr>
          <p:cNvPr id="90" name="Espaço Reservado para Conteúdo 4"/>
          <p:cNvSpPr txBox="1"/>
          <p:nvPr/>
        </p:nvSpPr>
        <p:spPr>
          <a:xfrm>
            <a:off x="839160" y="1620000"/>
            <a:ext cx="10396080" cy="4680000"/>
          </a:xfrm>
          <a:prstGeom prst="rect">
            <a:avLst/>
          </a:prstGeom>
          <a:noFill/>
          <a:ln w="0">
            <a:noFill/>
          </a:ln>
        </p:spPr>
        <p:txBody>
          <a:bodyPr anchor="t">
            <a:noAutofit/>
          </a:bodyPr>
          <a:lstStyle/>
          <a:p>
            <a:pPr>
              <a:lnSpc>
                <a:spcPct val="90000"/>
              </a:lnSpc>
              <a:spcBef>
                <a:spcPts val="1001"/>
              </a:spcBef>
            </a:pPr>
            <a:r>
              <a:rPr lang="pt-BR" sz="2200" b="0" strike="noStrike" spc="-1" dirty="0">
                <a:latin typeface="Calibri"/>
              </a:rPr>
              <a:t>Aplicativos de navegação estão no cotidiano de muitas pessoas que possuem smartphone, ao longo dos anos muitos aplicativos revolucionaram de diferentes formas ao disponibilizar serviços com objetivos próprios, porém todos utilizando a base do Algoritmo A*.</a:t>
            </a:r>
          </a:p>
          <a:p>
            <a:pPr marL="228600" indent="-228600">
              <a:lnSpc>
                <a:spcPct val="90000"/>
              </a:lnSpc>
              <a:spcBef>
                <a:spcPts val="1001"/>
              </a:spcBef>
              <a:buClr>
                <a:srgbClr val="000000"/>
              </a:buClr>
              <a:buFont typeface="Arial"/>
              <a:buChar char="•"/>
            </a:pPr>
            <a:r>
              <a:rPr lang="pt-BR" sz="2200" b="0" strike="noStrike" spc="-1" dirty="0">
                <a:solidFill>
                  <a:srgbClr val="000000"/>
                </a:solidFill>
                <a:latin typeface="Calibri"/>
              </a:rPr>
              <a:t>Uber - Serviço de Transporte Privado que utiliza o A* para encontrar o motorista mais próximo e calcular a rota mais eficiente do motorista até o destino do passageiro.</a:t>
            </a:r>
          </a:p>
          <a:p>
            <a:pPr marL="228600" indent="-228600">
              <a:lnSpc>
                <a:spcPct val="90000"/>
              </a:lnSpc>
              <a:spcBef>
                <a:spcPts val="1001"/>
              </a:spcBef>
              <a:buClr>
                <a:srgbClr val="000000"/>
              </a:buClr>
              <a:buFont typeface="Arial"/>
              <a:buChar char="•"/>
            </a:pPr>
            <a:r>
              <a:rPr lang="pt-BR" sz="2200" b="0" strike="noStrike" spc="-1" dirty="0" err="1">
                <a:solidFill>
                  <a:srgbClr val="000000"/>
                </a:solidFill>
                <a:latin typeface="Calibri"/>
              </a:rPr>
              <a:t>Moovit</a:t>
            </a:r>
            <a:r>
              <a:rPr lang="pt-BR" sz="2200" b="0" strike="noStrike" spc="-1" dirty="0">
                <a:solidFill>
                  <a:srgbClr val="000000"/>
                </a:solidFill>
                <a:latin typeface="Calibri"/>
              </a:rPr>
              <a:t> - Aplicação de mobilidade urbana que utiliza o A* para calcular as rotas de transporte público mais eficientes, e dispõe aos seus usuários informações de rotas de transportes públicos com uma estimativa de seus horários em tempo real.</a:t>
            </a:r>
          </a:p>
          <a:p>
            <a:pPr marL="228600" indent="-228600">
              <a:lnSpc>
                <a:spcPct val="90000"/>
              </a:lnSpc>
              <a:spcBef>
                <a:spcPts val="1001"/>
              </a:spcBef>
              <a:buClr>
                <a:srgbClr val="000000"/>
              </a:buClr>
              <a:buFont typeface="Arial"/>
              <a:buChar char="•"/>
            </a:pPr>
            <a:r>
              <a:rPr lang="pt-BR" sz="2200" b="0" strike="noStrike" spc="-1" dirty="0" err="1">
                <a:solidFill>
                  <a:srgbClr val="000000"/>
                </a:solidFill>
                <a:latin typeface="Calibri"/>
              </a:rPr>
              <a:t>Waze</a:t>
            </a:r>
            <a:r>
              <a:rPr lang="pt-BR" sz="2200" b="0" strike="noStrike" spc="-1" dirty="0">
                <a:solidFill>
                  <a:srgbClr val="000000"/>
                </a:solidFill>
                <a:latin typeface="Calibri"/>
              </a:rPr>
              <a:t> - Um aplicativo de navegação que </a:t>
            </a:r>
            <a:r>
              <a:rPr lang="pt-BR" sz="2200" spc="-1" dirty="0">
                <a:solidFill>
                  <a:srgbClr val="000000"/>
                </a:solidFill>
                <a:latin typeface="Calibri"/>
              </a:rPr>
              <a:t>u</a:t>
            </a:r>
            <a:r>
              <a:rPr lang="pt-BR" sz="2200" b="0" strike="noStrike" spc="-1" dirty="0">
                <a:solidFill>
                  <a:srgbClr val="000000"/>
                </a:solidFill>
                <a:latin typeface="Calibri"/>
              </a:rPr>
              <a:t>tiliza o A* como base para calcular as rotas, e principal característica é incorporar dados em tempo real sobre o tráfego, utilizando as informações proporcionadas por seus usuários para definir variáveis que vão influenciar diretamente na tomada de decisão da aplicação na escolha das rotas disponíveis. Obstruções nas vias, alertas de perigos, obras, acidentes, entre outras.</a:t>
            </a:r>
          </a:p>
        </p:txBody>
      </p:sp>
      <p:pic>
        <p:nvPicPr>
          <p:cNvPr id="4" name="Picture 2" descr="Design Digital - Cursos">
            <a:extLst>
              <a:ext uri="{FF2B5EF4-FFF2-40B4-BE49-F238E27FC236}">
                <a16:creationId xmlns:a16="http://schemas.microsoft.com/office/drawing/2014/main" id="{456AF66E-E5E5-43ED-ADE5-656E97ADFA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ítulo 5"/>
          <p:cNvSpPr txBox="1"/>
          <p:nvPr/>
        </p:nvSpPr>
        <p:spPr>
          <a:xfrm>
            <a:off x="839520" y="366480"/>
            <a:ext cx="10320480" cy="1793520"/>
          </a:xfrm>
          <a:prstGeom prst="rect">
            <a:avLst/>
          </a:prstGeom>
          <a:noFill/>
          <a:ln w="0">
            <a:noFill/>
          </a:ln>
        </p:spPr>
        <p:txBody>
          <a:bodyPr anchor="ctr">
            <a:noAutofit/>
          </a:bodyPr>
          <a:lstStyle/>
          <a:p>
            <a:r>
              <a:rPr lang="pt-BR" sz="4400" dirty="0"/>
              <a:t>Desenvolvimento de uma aplicação de Rotas em </a:t>
            </a:r>
            <a:r>
              <a:rPr lang="pt-BR" sz="4400" dirty="0" err="1"/>
              <a:t>React</a:t>
            </a:r>
            <a:r>
              <a:rPr lang="pt-BR" sz="4400" dirty="0"/>
              <a:t> </a:t>
            </a:r>
            <a:r>
              <a:rPr lang="pt-BR" sz="4400" dirty="0" err="1"/>
              <a:t>Native</a:t>
            </a:r>
            <a:endParaRPr lang="pt-BR" sz="4400" dirty="0"/>
          </a:p>
        </p:txBody>
      </p:sp>
      <p:sp>
        <p:nvSpPr>
          <p:cNvPr id="92" name="Espaço Reservado para Conteúdo 5"/>
          <p:cNvSpPr txBox="1"/>
          <p:nvPr/>
        </p:nvSpPr>
        <p:spPr>
          <a:xfrm>
            <a:off x="824760" y="2365560"/>
            <a:ext cx="10515240" cy="3934440"/>
          </a:xfrm>
          <a:prstGeom prst="rect">
            <a:avLst/>
          </a:prstGeom>
          <a:noFill/>
          <a:ln w="0">
            <a:noFill/>
          </a:ln>
        </p:spPr>
        <p:txBody>
          <a:bodyPr anchor="t">
            <a:noAutofit/>
          </a:bodyPr>
          <a:lstStyle/>
          <a:p>
            <a:pPr>
              <a:lnSpc>
                <a:spcPct val="90000"/>
              </a:lnSpc>
              <a:spcBef>
                <a:spcPts val="1001"/>
              </a:spcBef>
            </a:pPr>
            <a:r>
              <a:rPr lang="pt-BR" sz="2800" b="0" strike="noStrike" spc="-1" dirty="0">
                <a:solidFill>
                  <a:srgbClr val="000000"/>
                </a:solidFill>
                <a:latin typeface="Calibri"/>
                <a:ea typeface="Microsoft YaHei"/>
              </a:rPr>
              <a:t>O meu projeto consiste em criar uma aplicação de rotas que com base nos algoritmos de </a:t>
            </a:r>
            <a:r>
              <a:rPr lang="pt-BR" sz="2800" b="0" strike="noStrike" spc="-1" dirty="0" err="1">
                <a:solidFill>
                  <a:srgbClr val="000000"/>
                </a:solidFill>
                <a:latin typeface="Calibri"/>
                <a:ea typeface="Microsoft YaHei"/>
              </a:rPr>
              <a:t>Dijkstra</a:t>
            </a:r>
            <a:r>
              <a:rPr lang="pt-BR" sz="2800" b="0" strike="noStrike" spc="-1" dirty="0">
                <a:solidFill>
                  <a:srgbClr val="000000"/>
                </a:solidFill>
                <a:latin typeface="Calibri"/>
                <a:ea typeface="Microsoft YaHei"/>
              </a:rPr>
              <a:t> e A*, que </a:t>
            </a:r>
            <a:r>
              <a:rPr lang="pt-BR" sz="2800" b="0" strike="noStrike" spc="-1" dirty="0">
                <a:solidFill>
                  <a:srgbClr val="000000"/>
                </a:solidFill>
                <a:latin typeface="Calibri"/>
              </a:rPr>
              <a:t>definirá a rota mais curta entre dois pontos: Origem e Destino. Para isso utilizei algumas bibliotecas para conseguir fazer com que isso fosse possível, essas bibliotecas são utilizadas em </a:t>
            </a:r>
            <a:r>
              <a:rPr lang="pt-BR" sz="2800" b="0" strike="noStrike" spc="-1" dirty="0" err="1">
                <a:solidFill>
                  <a:srgbClr val="000000"/>
                </a:solidFill>
                <a:latin typeface="Calibri"/>
              </a:rPr>
              <a:t>React</a:t>
            </a:r>
            <a:r>
              <a:rPr lang="pt-BR" sz="2800" b="0" strike="noStrike" spc="-1" dirty="0">
                <a:solidFill>
                  <a:srgbClr val="000000"/>
                </a:solidFill>
                <a:latin typeface="Calibri"/>
              </a:rPr>
              <a:t> </a:t>
            </a:r>
            <a:r>
              <a:rPr lang="pt-BR" sz="2800" b="0" strike="noStrike" spc="-1" dirty="0" err="1">
                <a:solidFill>
                  <a:srgbClr val="000000"/>
                </a:solidFill>
                <a:latin typeface="Calibri"/>
              </a:rPr>
              <a:t>Native</a:t>
            </a:r>
            <a:r>
              <a:rPr lang="pt-BR" sz="2800" b="0" strike="noStrike" spc="-1" dirty="0">
                <a:solidFill>
                  <a:srgbClr val="000000"/>
                </a:solidFill>
                <a:latin typeface="Calibri"/>
              </a:rPr>
              <a:t>, com exclusividades em aplicações mobile.</a:t>
            </a:r>
          </a:p>
          <a:p>
            <a:pPr>
              <a:lnSpc>
                <a:spcPct val="90000"/>
              </a:lnSpc>
              <a:spcBef>
                <a:spcPts val="1001"/>
              </a:spcBef>
            </a:pPr>
            <a:r>
              <a:rPr lang="pt-BR" sz="2800" b="0" strike="noStrike" spc="-1" dirty="0">
                <a:solidFill>
                  <a:srgbClr val="000000"/>
                </a:solidFill>
                <a:latin typeface="Calibri"/>
              </a:rPr>
              <a:t>Segue aqui o link do projeto no </a:t>
            </a:r>
            <a:r>
              <a:rPr lang="pt-BR" sz="2800" b="0" strike="noStrike" spc="-1" dirty="0" err="1">
                <a:solidFill>
                  <a:srgbClr val="000000"/>
                </a:solidFill>
                <a:latin typeface="Calibri"/>
              </a:rPr>
              <a:t>github</a:t>
            </a:r>
            <a:r>
              <a:rPr lang="pt-BR" sz="2800" spc="-1" dirty="0">
                <a:solidFill>
                  <a:srgbClr val="000000"/>
                </a:solidFill>
                <a:latin typeface="Calibri"/>
              </a:rPr>
              <a:t>: </a:t>
            </a:r>
            <a:r>
              <a:rPr lang="pt-BR" sz="2800" b="0" strike="noStrike" spc="-1" dirty="0">
                <a:solidFill>
                  <a:srgbClr val="000000"/>
                </a:solidFill>
                <a:latin typeface="Calibri"/>
                <a:hlinkClick r:id="rId2"/>
              </a:rPr>
              <a:t>https://github.com/BonathanRJ/TCC---Programa-de-Rotas/tree/main/aplicativo</a:t>
            </a:r>
            <a:endParaRPr lang="pt-BR" sz="2800" b="0" strike="noStrike" spc="-1" dirty="0">
              <a:solidFill>
                <a:srgbClr val="000000"/>
              </a:solidFill>
              <a:latin typeface="Calibri"/>
            </a:endParaRPr>
          </a:p>
          <a:p>
            <a:pPr>
              <a:lnSpc>
                <a:spcPct val="90000"/>
              </a:lnSpc>
              <a:spcBef>
                <a:spcPts val="1001"/>
              </a:spcBef>
            </a:pPr>
            <a:r>
              <a:rPr lang="pt-BR" sz="2800" spc="-1" dirty="0">
                <a:solidFill>
                  <a:srgbClr val="000000"/>
                </a:solidFill>
                <a:latin typeface="Calibri"/>
              </a:rPr>
              <a:t>O próximo slide é a apresentação de como ficou a aplicação.</a:t>
            </a:r>
            <a:endParaRPr lang="pt-BR" sz="2800" b="0" strike="noStrike" spc="-1" dirty="0">
              <a:solidFill>
                <a:srgbClr val="000000"/>
              </a:solidFill>
              <a:latin typeface="Calibri"/>
            </a:endParaRPr>
          </a:p>
          <a:p>
            <a:pPr>
              <a:lnSpc>
                <a:spcPct val="90000"/>
              </a:lnSpc>
              <a:spcBef>
                <a:spcPts val="1001"/>
              </a:spcBef>
            </a:pPr>
            <a:endParaRPr lang="pt-BR" sz="2800" b="0" strike="noStrike" spc="-1" dirty="0">
              <a:solidFill>
                <a:srgbClr val="000000"/>
              </a:solidFill>
              <a:latin typeface="Calibri"/>
            </a:endParaRPr>
          </a:p>
          <a:p>
            <a:pPr>
              <a:lnSpc>
                <a:spcPct val="90000"/>
              </a:lnSpc>
              <a:spcBef>
                <a:spcPts val="1001"/>
              </a:spcBef>
            </a:pPr>
            <a:endParaRPr lang="pt-BR" sz="2800" b="0" strike="noStrike" spc="-1" dirty="0">
              <a:solidFill>
                <a:srgbClr val="000000"/>
              </a:solidFill>
              <a:latin typeface="Calibri"/>
            </a:endParaRPr>
          </a:p>
        </p:txBody>
      </p:sp>
      <p:pic>
        <p:nvPicPr>
          <p:cNvPr id="4" name="Picture 2" descr="Design Digital - Cursos">
            <a:extLst>
              <a:ext uri="{FF2B5EF4-FFF2-40B4-BE49-F238E27FC236}">
                <a16:creationId xmlns:a16="http://schemas.microsoft.com/office/drawing/2014/main" id="{509091CE-7784-4DA0-B697-C857030CEC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presentacao_aplicativo">
            <a:hlinkClick r:id="" action="ppaction://media"/>
            <a:extLst>
              <a:ext uri="{FF2B5EF4-FFF2-40B4-BE49-F238E27FC236}">
                <a16:creationId xmlns:a16="http://schemas.microsoft.com/office/drawing/2014/main" id="{C1018F84-142D-46F3-A667-003FDD62D22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4">
            <a:extLst>
              <a:ext uri="{FF2B5EF4-FFF2-40B4-BE49-F238E27FC236}">
                <a16:creationId xmlns:a16="http://schemas.microsoft.com/office/drawing/2014/main" id="{45F4A1B6-6192-458A-AC68-270B7E7A7EB4}"/>
              </a:ext>
            </a:extLst>
          </p:cNvPr>
          <p:cNvSpPr txBox="1"/>
          <p:nvPr/>
        </p:nvSpPr>
        <p:spPr>
          <a:xfrm>
            <a:off x="839160" y="366120"/>
            <a:ext cx="6000840" cy="1325160"/>
          </a:xfrm>
          <a:prstGeom prst="rect">
            <a:avLst/>
          </a:prstGeom>
          <a:noFill/>
          <a:ln w="0">
            <a:noFill/>
          </a:ln>
        </p:spPr>
        <p:txBody>
          <a:bodyPr anchor="ctr">
            <a:noAutofit/>
          </a:bodyPr>
          <a:lstStyle/>
          <a:p>
            <a:pPr>
              <a:lnSpc>
                <a:spcPct val="90000"/>
              </a:lnSpc>
            </a:pPr>
            <a:r>
              <a:rPr lang="pt-BR" sz="4400" b="0" strike="noStrike" spc="-1" dirty="0">
                <a:solidFill>
                  <a:srgbClr val="000000"/>
                </a:solidFill>
                <a:latin typeface="Calibri Light"/>
              </a:rPr>
              <a:t>Considerações finais</a:t>
            </a:r>
            <a:endParaRPr lang="pt-BR" sz="4400" b="0" strike="noStrike" spc="-1" dirty="0">
              <a:solidFill>
                <a:srgbClr val="000000"/>
              </a:solidFill>
              <a:latin typeface="Calibri"/>
            </a:endParaRPr>
          </a:p>
        </p:txBody>
      </p:sp>
      <p:pic>
        <p:nvPicPr>
          <p:cNvPr id="5" name="Picture 2" descr="Design Digital - Cursos">
            <a:extLst>
              <a:ext uri="{FF2B5EF4-FFF2-40B4-BE49-F238E27FC236}">
                <a16:creationId xmlns:a16="http://schemas.microsoft.com/office/drawing/2014/main" id="{026312D1-45A6-4A85-9705-E2BE4AE1D1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C2B4FFD3-F732-4293-925B-81E3A9A1D27A}"/>
              </a:ext>
            </a:extLst>
          </p:cNvPr>
          <p:cNvSpPr txBox="1"/>
          <p:nvPr/>
        </p:nvSpPr>
        <p:spPr>
          <a:xfrm>
            <a:off x="839160" y="1691280"/>
            <a:ext cx="6587066" cy="1938992"/>
          </a:xfrm>
          <a:prstGeom prst="rect">
            <a:avLst/>
          </a:prstGeom>
          <a:noFill/>
        </p:spPr>
        <p:txBody>
          <a:bodyPr wrap="square" rtlCol="0">
            <a:spAutoFit/>
          </a:bodyPr>
          <a:lstStyle/>
          <a:p>
            <a:pPr marL="285750" indent="-285750">
              <a:buFont typeface="Arial" panose="020B0604020202020204" pitchFamily="34" charset="0"/>
              <a:buChar char="•"/>
            </a:pPr>
            <a:r>
              <a:rPr lang="pt-BR" sz="2400" dirty="0"/>
              <a:t>Funcionamento prático do algoritmo de </a:t>
            </a:r>
            <a:r>
              <a:rPr lang="pt-BR" sz="2400" dirty="0" err="1"/>
              <a:t>Dijkstra</a:t>
            </a:r>
            <a:endParaRPr lang="pt-BR" sz="2400" dirty="0"/>
          </a:p>
          <a:p>
            <a:pPr marL="285750" indent="-285750">
              <a:buFont typeface="Arial" panose="020B0604020202020204" pitchFamily="34" charset="0"/>
              <a:buChar char="•"/>
            </a:pPr>
            <a:r>
              <a:rPr lang="pt-BR" sz="2400" dirty="0"/>
              <a:t>A importância dos algoritmos de otimização de sistemas em aplicações do cotidiano</a:t>
            </a:r>
          </a:p>
          <a:p>
            <a:pPr marL="285750" indent="-285750">
              <a:buFont typeface="Arial" panose="020B0604020202020204" pitchFamily="34" charset="0"/>
              <a:buChar char="•"/>
            </a:pPr>
            <a:r>
              <a:rPr lang="pt-BR" sz="2400" dirty="0"/>
              <a:t>Desenvolvimento de uma aplicação de rotas em </a:t>
            </a:r>
            <a:r>
              <a:rPr lang="pt-BR" sz="2400" dirty="0" err="1"/>
              <a:t>React</a:t>
            </a:r>
            <a:r>
              <a:rPr lang="pt-BR" sz="2400" dirty="0"/>
              <a:t> </a:t>
            </a:r>
            <a:r>
              <a:rPr lang="pt-BR" sz="2400" dirty="0" err="1"/>
              <a:t>Native</a:t>
            </a:r>
            <a:endParaRPr lang="pt-BR" sz="2400" dirty="0"/>
          </a:p>
        </p:txBody>
      </p:sp>
    </p:spTree>
    <p:extLst>
      <p:ext uri="{BB962C8B-B14F-4D97-AF65-F5344CB8AC3E}">
        <p14:creationId xmlns:p14="http://schemas.microsoft.com/office/powerpoint/2010/main" val="3298067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4">
            <a:extLst>
              <a:ext uri="{FF2B5EF4-FFF2-40B4-BE49-F238E27FC236}">
                <a16:creationId xmlns:a16="http://schemas.microsoft.com/office/drawing/2014/main" id="{45F4A1B6-6192-458A-AC68-270B7E7A7EB4}"/>
              </a:ext>
            </a:extLst>
          </p:cNvPr>
          <p:cNvSpPr txBox="1"/>
          <p:nvPr/>
        </p:nvSpPr>
        <p:spPr>
          <a:xfrm>
            <a:off x="839160" y="366120"/>
            <a:ext cx="6000840" cy="1325160"/>
          </a:xfrm>
          <a:prstGeom prst="rect">
            <a:avLst/>
          </a:prstGeom>
          <a:noFill/>
          <a:ln w="0">
            <a:noFill/>
          </a:ln>
        </p:spPr>
        <p:txBody>
          <a:bodyPr anchor="ctr">
            <a:noAutofit/>
          </a:bodyPr>
          <a:lstStyle/>
          <a:p>
            <a:pPr>
              <a:lnSpc>
                <a:spcPct val="90000"/>
              </a:lnSpc>
            </a:pPr>
            <a:r>
              <a:rPr lang="pt-BR" sz="4400" b="0" strike="noStrike" spc="-1" dirty="0">
                <a:solidFill>
                  <a:srgbClr val="000000"/>
                </a:solidFill>
                <a:latin typeface="Calibri Light"/>
              </a:rPr>
              <a:t>Referências</a:t>
            </a:r>
            <a:endParaRPr lang="pt-BR" sz="4400" b="0" strike="noStrike" spc="-1" dirty="0">
              <a:solidFill>
                <a:srgbClr val="000000"/>
              </a:solidFill>
              <a:latin typeface="Calibri"/>
            </a:endParaRPr>
          </a:p>
        </p:txBody>
      </p:sp>
      <p:pic>
        <p:nvPicPr>
          <p:cNvPr id="4" name="Picture 2" descr="Design Digital - Cursos">
            <a:extLst>
              <a:ext uri="{FF2B5EF4-FFF2-40B4-BE49-F238E27FC236}">
                <a16:creationId xmlns:a16="http://schemas.microsoft.com/office/drawing/2014/main" id="{6B32A24F-8B03-466C-8271-79E14F7B08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
        <p:nvSpPr>
          <p:cNvPr id="2" name="CaixaDeTexto 1">
            <a:extLst>
              <a:ext uri="{FF2B5EF4-FFF2-40B4-BE49-F238E27FC236}">
                <a16:creationId xmlns:a16="http://schemas.microsoft.com/office/drawing/2014/main" id="{75549FD5-A632-4398-AB7B-43F58216EF96}"/>
              </a:ext>
            </a:extLst>
          </p:cNvPr>
          <p:cNvSpPr txBox="1"/>
          <p:nvPr/>
        </p:nvSpPr>
        <p:spPr>
          <a:xfrm>
            <a:off x="2311400" y="2463800"/>
            <a:ext cx="184731" cy="369332"/>
          </a:xfrm>
          <a:prstGeom prst="rect">
            <a:avLst/>
          </a:prstGeom>
          <a:noFill/>
        </p:spPr>
        <p:txBody>
          <a:bodyPr wrap="none" rtlCol="0">
            <a:spAutoFit/>
          </a:bodyPr>
          <a:lstStyle/>
          <a:p>
            <a:endParaRPr lang="pt-BR" dirty="0"/>
          </a:p>
        </p:txBody>
      </p:sp>
      <p:sp>
        <p:nvSpPr>
          <p:cNvPr id="5" name="CaixaDeTexto 4">
            <a:extLst>
              <a:ext uri="{FF2B5EF4-FFF2-40B4-BE49-F238E27FC236}">
                <a16:creationId xmlns:a16="http://schemas.microsoft.com/office/drawing/2014/main" id="{B3309024-064A-4124-B978-6AC7C2B58882}"/>
              </a:ext>
            </a:extLst>
          </p:cNvPr>
          <p:cNvSpPr txBox="1"/>
          <p:nvPr/>
        </p:nvSpPr>
        <p:spPr>
          <a:xfrm>
            <a:off x="839160" y="1606613"/>
            <a:ext cx="10513680" cy="3693319"/>
          </a:xfrm>
          <a:prstGeom prst="rect">
            <a:avLst/>
          </a:prstGeom>
          <a:noFill/>
        </p:spPr>
        <p:txBody>
          <a:bodyPr wrap="square" rtlCol="0">
            <a:spAutoFit/>
          </a:bodyPr>
          <a:lstStyle/>
          <a:p>
            <a:r>
              <a:rPr lang="pt-BR" dirty="0"/>
              <a:t>Oliveira, L., &amp; Rodrigues, P. (2019). A </a:t>
            </a:r>
            <a:r>
              <a:rPr lang="pt-BR" dirty="0" err="1"/>
              <a:t>Algorithm</a:t>
            </a:r>
            <a:r>
              <a:rPr lang="pt-BR" dirty="0"/>
              <a:t>: The Ideal </a:t>
            </a:r>
            <a:r>
              <a:rPr lang="pt-BR" dirty="0" err="1"/>
              <a:t>Choice</a:t>
            </a:r>
            <a:r>
              <a:rPr lang="pt-BR" dirty="0"/>
              <a:t> for </a:t>
            </a:r>
            <a:r>
              <a:rPr lang="pt-BR" dirty="0" err="1"/>
              <a:t>Navigation</a:t>
            </a:r>
            <a:r>
              <a:rPr lang="pt-BR" dirty="0"/>
              <a:t> Applications.* </a:t>
            </a:r>
            <a:r>
              <a:rPr lang="pt-BR" dirty="0" err="1"/>
              <a:t>Proceedings</a:t>
            </a:r>
            <a:r>
              <a:rPr lang="pt-BR" dirty="0"/>
              <a:t> </a:t>
            </a:r>
            <a:r>
              <a:rPr lang="pt-BR" dirty="0" err="1"/>
              <a:t>of</a:t>
            </a:r>
            <a:r>
              <a:rPr lang="pt-BR" dirty="0"/>
              <a:t> </a:t>
            </a:r>
            <a:r>
              <a:rPr lang="pt-BR" dirty="0" err="1"/>
              <a:t>the</a:t>
            </a:r>
            <a:r>
              <a:rPr lang="pt-BR" dirty="0"/>
              <a:t> </a:t>
            </a:r>
            <a:r>
              <a:rPr lang="pt-BR" dirty="0" err="1"/>
              <a:t>International</a:t>
            </a:r>
            <a:r>
              <a:rPr lang="pt-BR" dirty="0"/>
              <a:t> </a:t>
            </a:r>
            <a:r>
              <a:rPr lang="pt-BR" dirty="0" err="1"/>
              <a:t>Conference</a:t>
            </a:r>
            <a:r>
              <a:rPr lang="pt-BR" dirty="0"/>
              <a:t> </a:t>
            </a:r>
            <a:r>
              <a:rPr lang="pt-BR" dirty="0" err="1"/>
              <a:t>on</a:t>
            </a:r>
            <a:r>
              <a:rPr lang="pt-BR" dirty="0"/>
              <a:t> </a:t>
            </a:r>
            <a:r>
              <a:rPr lang="pt-BR" dirty="0" err="1"/>
              <a:t>Navigation</a:t>
            </a:r>
            <a:r>
              <a:rPr lang="pt-BR" dirty="0"/>
              <a:t> </a:t>
            </a:r>
            <a:r>
              <a:rPr lang="pt-BR" dirty="0" err="1"/>
              <a:t>and</a:t>
            </a:r>
            <a:r>
              <a:rPr lang="pt-BR" dirty="0"/>
              <a:t> </a:t>
            </a:r>
            <a:r>
              <a:rPr lang="pt-BR" dirty="0" err="1"/>
              <a:t>Route</a:t>
            </a:r>
            <a:r>
              <a:rPr lang="pt-BR" dirty="0"/>
              <a:t> Planning, 123-136.</a:t>
            </a:r>
          </a:p>
          <a:p>
            <a:endParaRPr lang="pt-BR" dirty="0"/>
          </a:p>
          <a:p>
            <a:r>
              <a:rPr lang="pt-BR" dirty="0"/>
              <a:t>Recursos Online:</a:t>
            </a:r>
          </a:p>
          <a:p>
            <a:endParaRPr lang="pt-BR" dirty="0"/>
          </a:p>
          <a:p>
            <a:r>
              <a:rPr lang="pt-BR" dirty="0" err="1"/>
              <a:t>Amit's</a:t>
            </a:r>
            <a:r>
              <a:rPr lang="pt-BR" dirty="0"/>
              <a:t> A Pages.* Stanford </a:t>
            </a:r>
            <a:r>
              <a:rPr lang="pt-BR" dirty="0" err="1"/>
              <a:t>University</a:t>
            </a:r>
            <a:r>
              <a:rPr lang="pt-BR" dirty="0"/>
              <a:t>. Disponível em: http://theory.stanford.edu/~</a:t>
            </a:r>
            <a:r>
              <a:rPr lang="pt-BR" dirty="0" err="1"/>
              <a:t>amitp</a:t>
            </a:r>
            <a:r>
              <a:rPr lang="pt-BR" dirty="0"/>
              <a:t>/</a:t>
            </a:r>
            <a:r>
              <a:rPr lang="pt-BR" dirty="0" err="1"/>
              <a:t>GameProgramming</a:t>
            </a:r>
            <a:r>
              <a:rPr lang="pt-BR" dirty="0"/>
              <a:t>/AStarComparison.html.</a:t>
            </a:r>
          </a:p>
          <a:p>
            <a:endParaRPr lang="pt-BR" dirty="0"/>
          </a:p>
          <a:p>
            <a:r>
              <a:rPr lang="pt-BR" dirty="0" err="1"/>
              <a:t>Dijkstra’s</a:t>
            </a:r>
            <a:r>
              <a:rPr lang="pt-BR" dirty="0"/>
              <a:t> </a:t>
            </a:r>
            <a:r>
              <a:rPr lang="pt-BR" dirty="0" err="1"/>
              <a:t>Shortest</a:t>
            </a:r>
            <a:r>
              <a:rPr lang="pt-BR" dirty="0"/>
              <a:t> Path </a:t>
            </a:r>
            <a:r>
              <a:rPr lang="pt-BR" dirty="0" err="1"/>
              <a:t>Algorithm</a:t>
            </a:r>
            <a:r>
              <a:rPr lang="pt-BR" dirty="0"/>
              <a:t> - </a:t>
            </a:r>
            <a:r>
              <a:rPr lang="pt-BR" dirty="0" err="1"/>
              <a:t>Greedy</a:t>
            </a:r>
            <a:r>
              <a:rPr lang="pt-BR" dirty="0"/>
              <a:t> Algo. </a:t>
            </a:r>
            <a:r>
              <a:rPr lang="pt-BR" dirty="0" err="1"/>
              <a:t>GeeksforGeeks</a:t>
            </a:r>
            <a:r>
              <a:rPr lang="pt-BR" dirty="0"/>
              <a:t>. Disponível em: https://www.geeksforgeeks.org/dijkstras-shortest-path-algorithm-greedy-algo-7/.</a:t>
            </a:r>
          </a:p>
          <a:p>
            <a:endParaRPr lang="pt-BR" dirty="0"/>
          </a:p>
          <a:p>
            <a:r>
              <a:rPr lang="pt-BR" dirty="0"/>
              <a:t>Algoritmo de </a:t>
            </a:r>
            <a:r>
              <a:rPr lang="pt-BR" dirty="0" err="1"/>
              <a:t>Dijkstra</a:t>
            </a:r>
            <a:r>
              <a:rPr lang="pt-BR" dirty="0"/>
              <a:t>. IME - Instituto de Matemática e Estatística, Universidade de São Paulo. Disponível em: https://www.ime.usp.br/~</a:t>
            </a:r>
            <a:r>
              <a:rPr lang="pt-BR" dirty="0" err="1"/>
              <a:t>pf</a:t>
            </a:r>
            <a:r>
              <a:rPr lang="pt-BR" dirty="0"/>
              <a:t>/</a:t>
            </a:r>
            <a:r>
              <a:rPr lang="pt-BR" dirty="0" err="1"/>
              <a:t>algoritmos_para_grafos</a:t>
            </a:r>
            <a:r>
              <a:rPr lang="pt-BR" dirty="0"/>
              <a:t>/aulas/dijkstra.html.</a:t>
            </a:r>
          </a:p>
        </p:txBody>
      </p:sp>
    </p:spTree>
    <p:extLst>
      <p:ext uri="{BB962C8B-B14F-4D97-AF65-F5344CB8AC3E}">
        <p14:creationId xmlns:p14="http://schemas.microsoft.com/office/powerpoint/2010/main" val="322041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E270A1-1304-4E57-B410-7933773F3B74}"/>
              </a:ext>
            </a:extLst>
          </p:cNvPr>
          <p:cNvSpPr>
            <a:spLocks noGrp="1"/>
          </p:cNvSpPr>
          <p:nvPr>
            <p:ph type="title"/>
          </p:nvPr>
        </p:nvSpPr>
        <p:spPr/>
        <p:txBody>
          <a:bodyPr/>
          <a:lstStyle/>
          <a:p>
            <a:r>
              <a:rPr lang="pt-BR" dirty="0"/>
              <a:t>Sumário</a:t>
            </a:r>
          </a:p>
        </p:txBody>
      </p:sp>
      <p:sp>
        <p:nvSpPr>
          <p:cNvPr id="3" name="Espaço Reservado para Conteúdo 2">
            <a:extLst>
              <a:ext uri="{FF2B5EF4-FFF2-40B4-BE49-F238E27FC236}">
                <a16:creationId xmlns:a16="http://schemas.microsoft.com/office/drawing/2014/main" id="{ECCDACFF-C9F5-4E6C-8CDC-F9A2BC1FE9CC}"/>
              </a:ext>
            </a:extLst>
          </p:cNvPr>
          <p:cNvSpPr>
            <a:spLocks noGrp="1"/>
          </p:cNvSpPr>
          <p:nvPr>
            <p:ph idx="1"/>
          </p:nvPr>
        </p:nvSpPr>
        <p:spPr/>
        <p:txBody>
          <a:bodyPr>
            <a:normAutofit fontScale="92500" lnSpcReduction="20000"/>
          </a:bodyPr>
          <a:lstStyle/>
          <a:p>
            <a:r>
              <a:rPr lang="pt-BR" dirty="0"/>
              <a:t>Introdução</a:t>
            </a:r>
          </a:p>
          <a:p>
            <a:r>
              <a:rPr lang="pt-BR" dirty="0"/>
              <a:t>Objetivos</a:t>
            </a:r>
          </a:p>
          <a:p>
            <a:r>
              <a:rPr lang="pt-BR" dirty="0"/>
              <a:t>Algoritmo de </a:t>
            </a:r>
            <a:r>
              <a:rPr lang="pt-BR" dirty="0" err="1"/>
              <a:t>Dijkstra</a:t>
            </a:r>
            <a:endParaRPr lang="pt-BR" dirty="0"/>
          </a:p>
          <a:p>
            <a:r>
              <a:rPr lang="pt-BR" dirty="0"/>
              <a:t>Sua Aplicação</a:t>
            </a:r>
          </a:p>
          <a:p>
            <a:r>
              <a:rPr lang="pt-BR" dirty="0"/>
              <a:t>Sua Aplicação em Python</a:t>
            </a:r>
          </a:p>
          <a:p>
            <a:r>
              <a:rPr lang="pt-BR" dirty="0"/>
              <a:t>Algoritmo A*</a:t>
            </a:r>
          </a:p>
          <a:p>
            <a:r>
              <a:rPr lang="pt-BR" dirty="0" err="1"/>
              <a:t>Dijkstra</a:t>
            </a:r>
            <a:r>
              <a:rPr lang="pt-BR" dirty="0"/>
              <a:t> x A*</a:t>
            </a:r>
          </a:p>
          <a:p>
            <a:r>
              <a:rPr lang="pt-BR" dirty="0"/>
              <a:t>Aplicativos de Navegação</a:t>
            </a:r>
          </a:p>
          <a:p>
            <a:r>
              <a:rPr lang="pt-BR" dirty="0"/>
              <a:t>Desenvolvimento de uma aplicação de Rotas em </a:t>
            </a:r>
            <a:r>
              <a:rPr lang="pt-BR" dirty="0" err="1"/>
              <a:t>React</a:t>
            </a:r>
            <a:r>
              <a:rPr lang="pt-BR" dirty="0"/>
              <a:t> </a:t>
            </a:r>
            <a:r>
              <a:rPr lang="pt-BR" dirty="0" err="1"/>
              <a:t>Native</a:t>
            </a:r>
            <a:endParaRPr lang="pt-BR" dirty="0"/>
          </a:p>
          <a:p>
            <a:r>
              <a:rPr lang="pt-BR" dirty="0"/>
              <a:t>Considerações finais</a:t>
            </a:r>
          </a:p>
          <a:p>
            <a:endParaRPr lang="pt-BR" dirty="0"/>
          </a:p>
        </p:txBody>
      </p:sp>
      <p:pic>
        <p:nvPicPr>
          <p:cNvPr id="4" name="Picture 2" descr="Design Digital - Cursos">
            <a:extLst>
              <a:ext uri="{FF2B5EF4-FFF2-40B4-BE49-F238E27FC236}">
                <a16:creationId xmlns:a16="http://schemas.microsoft.com/office/drawing/2014/main" id="{60EEBB9F-A277-4E3E-8841-C1B1B5A38A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549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52824A-1BFD-4653-9A5B-8D70B7E8D55D}"/>
              </a:ext>
            </a:extLst>
          </p:cNvPr>
          <p:cNvSpPr>
            <a:spLocks noGrp="1"/>
          </p:cNvSpPr>
          <p:nvPr>
            <p:ph type="title"/>
          </p:nvPr>
        </p:nvSpPr>
        <p:spPr/>
        <p:txBody>
          <a:bodyPr/>
          <a:lstStyle/>
          <a:p>
            <a:r>
              <a:rPr lang="pt-BR" dirty="0"/>
              <a:t>Introdução</a:t>
            </a:r>
          </a:p>
        </p:txBody>
      </p:sp>
      <p:sp>
        <p:nvSpPr>
          <p:cNvPr id="3" name="Espaço Reservado para Conteúdo 2">
            <a:extLst>
              <a:ext uri="{FF2B5EF4-FFF2-40B4-BE49-F238E27FC236}">
                <a16:creationId xmlns:a16="http://schemas.microsoft.com/office/drawing/2014/main" id="{C664340D-6CB8-49DE-A546-F1FDE3C3F7A0}"/>
              </a:ext>
            </a:extLst>
          </p:cNvPr>
          <p:cNvSpPr>
            <a:spLocks noGrp="1"/>
          </p:cNvSpPr>
          <p:nvPr>
            <p:ph idx="1"/>
          </p:nvPr>
        </p:nvSpPr>
        <p:spPr/>
        <p:txBody>
          <a:bodyPr/>
          <a:lstStyle/>
          <a:p>
            <a:r>
              <a:rPr lang="pt-BR" dirty="0"/>
              <a:t>Uma explicação sobre o algoritmo de </a:t>
            </a:r>
            <a:r>
              <a:rPr lang="pt-BR" dirty="0" err="1"/>
              <a:t>Dijkstra</a:t>
            </a:r>
            <a:r>
              <a:rPr lang="pt-BR" dirty="0"/>
              <a:t> e Algoritmo A*. </a:t>
            </a:r>
          </a:p>
          <a:p>
            <a:r>
              <a:rPr lang="pt-BR" dirty="0"/>
              <a:t>A importância dos aplicativos de navegação na vida moderna.</a:t>
            </a:r>
          </a:p>
          <a:p>
            <a:r>
              <a:rPr lang="pt-BR" dirty="0"/>
              <a:t>Desenvolvimento em Python do algoritmo de </a:t>
            </a:r>
            <a:r>
              <a:rPr lang="pt-BR" dirty="0" err="1"/>
              <a:t>Dijkstra</a:t>
            </a:r>
            <a:r>
              <a:rPr lang="pt-BR" dirty="0"/>
              <a:t>.</a:t>
            </a:r>
          </a:p>
          <a:p>
            <a:r>
              <a:rPr lang="pt-BR" dirty="0"/>
              <a:t>Desenvolvimento em </a:t>
            </a:r>
            <a:r>
              <a:rPr lang="pt-BR" dirty="0" err="1"/>
              <a:t>React</a:t>
            </a:r>
            <a:r>
              <a:rPr lang="pt-BR" dirty="0"/>
              <a:t> </a:t>
            </a:r>
            <a:r>
              <a:rPr lang="pt-BR" dirty="0" err="1"/>
              <a:t>Native</a:t>
            </a:r>
            <a:r>
              <a:rPr lang="pt-BR" dirty="0"/>
              <a:t> do protótipo de um aplicativo de rotas.</a:t>
            </a:r>
          </a:p>
        </p:txBody>
      </p:sp>
      <p:pic>
        <p:nvPicPr>
          <p:cNvPr id="4" name="Picture 2" descr="Design Digital - Cursos">
            <a:extLst>
              <a:ext uri="{FF2B5EF4-FFF2-40B4-BE49-F238E27FC236}">
                <a16:creationId xmlns:a16="http://schemas.microsoft.com/office/drawing/2014/main" id="{3C536BF8-1FB2-4E84-9207-EF1FCC0E2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288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E088C8-3045-429E-A245-E1F037D2D3A1}"/>
              </a:ext>
            </a:extLst>
          </p:cNvPr>
          <p:cNvSpPr>
            <a:spLocks noGrp="1"/>
          </p:cNvSpPr>
          <p:nvPr>
            <p:ph type="title"/>
          </p:nvPr>
        </p:nvSpPr>
        <p:spPr/>
        <p:txBody>
          <a:bodyPr/>
          <a:lstStyle/>
          <a:p>
            <a:r>
              <a:rPr lang="pt-BR" dirty="0"/>
              <a:t>Objetivo</a:t>
            </a:r>
          </a:p>
        </p:txBody>
      </p:sp>
      <p:sp>
        <p:nvSpPr>
          <p:cNvPr id="3" name="Espaço Reservado para Conteúdo 2">
            <a:extLst>
              <a:ext uri="{FF2B5EF4-FFF2-40B4-BE49-F238E27FC236}">
                <a16:creationId xmlns:a16="http://schemas.microsoft.com/office/drawing/2014/main" id="{DDFC53D1-88B1-4AB8-B0FF-EAEC18D3CB41}"/>
              </a:ext>
            </a:extLst>
          </p:cNvPr>
          <p:cNvSpPr>
            <a:spLocks noGrp="1"/>
          </p:cNvSpPr>
          <p:nvPr>
            <p:ph idx="1"/>
          </p:nvPr>
        </p:nvSpPr>
        <p:spPr>
          <a:xfrm>
            <a:off x="838200" y="2502368"/>
            <a:ext cx="10515600" cy="1527605"/>
          </a:xfrm>
        </p:spPr>
        <p:txBody>
          <a:bodyPr>
            <a:normAutofit/>
          </a:bodyPr>
          <a:lstStyle/>
          <a:p>
            <a:pPr marL="0" indent="0" algn="just">
              <a:buNone/>
            </a:pPr>
            <a:r>
              <a:rPr lang="pt-BR" dirty="0"/>
              <a:t>Ressaltar a importância que um algoritmo de otimização de sistemas pode ter em um aplicativo tão comumente utilizado no cotidiano das pessoas.</a:t>
            </a:r>
          </a:p>
        </p:txBody>
      </p:sp>
      <p:pic>
        <p:nvPicPr>
          <p:cNvPr id="4" name="Picture 2" descr="Design Digital - Cursos">
            <a:extLst>
              <a:ext uri="{FF2B5EF4-FFF2-40B4-BE49-F238E27FC236}">
                <a16:creationId xmlns:a16="http://schemas.microsoft.com/office/drawing/2014/main" id="{32F89CE2-20EE-4CFA-AEC2-0709469A9E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245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1BA81B-8068-4B27-8A5E-B0A3E5758BD6}"/>
              </a:ext>
            </a:extLst>
          </p:cNvPr>
          <p:cNvSpPr>
            <a:spLocks noGrp="1"/>
          </p:cNvSpPr>
          <p:nvPr>
            <p:ph type="title"/>
          </p:nvPr>
        </p:nvSpPr>
        <p:spPr/>
        <p:txBody>
          <a:bodyPr/>
          <a:lstStyle/>
          <a:p>
            <a:r>
              <a:rPr lang="pt-BR" dirty="0"/>
              <a:t>Algoritmo de </a:t>
            </a:r>
            <a:r>
              <a:rPr lang="pt-BR" dirty="0" err="1"/>
              <a:t>Dijkstra</a:t>
            </a:r>
            <a:endParaRPr lang="pt-BR" dirty="0"/>
          </a:p>
        </p:txBody>
      </p:sp>
      <p:sp>
        <p:nvSpPr>
          <p:cNvPr id="5" name="Espaço Reservado para Conteúdo 4">
            <a:extLst>
              <a:ext uri="{FF2B5EF4-FFF2-40B4-BE49-F238E27FC236}">
                <a16:creationId xmlns:a16="http://schemas.microsoft.com/office/drawing/2014/main" id="{5CECFD2A-AFE3-4066-B596-FD512282469E}"/>
              </a:ext>
            </a:extLst>
          </p:cNvPr>
          <p:cNvSpPr>
            <a:spLocks noGrp="1"/>
          </p:cNvSpPr>
          <p:nvPr>
            <p:ph idx="1"/>
          </p:nvPr>
        </p:nvSpPr>
        <p:spPr>
          <a:xfrm>
            <a:off x="838200" y="1825625"/>
            <a:ext cx="10800000" cy="4320000"/>
          </a:xfrm>
        </p:spPr>
        <p:txBody>
          <a:bodyPr/>
          <a:lstStyle/>
          <a:p>
            <a:pPr marL="0" indent="0">
              <a:buNone/>
            </a:pPr>
            <a:r>
              <a:rPr lang="pt-BR" dirty="0"/>
              <a:t>Desenvolvido pelo cientista da computação holandês </a:t>
            </a:r>
            <a:r>
              <a:rPr lang="pt-BR" dirty="0" err="1"/>
              <a:t>Edsger</a:t>
            </a:r>
            <a:r>
              <a:rPr lang="pt-BR" dirty="0"/>
              <a:t> W. </a:t>
            </a:r>
            <a:r>
              <a:rPr lang="pt-BR" dirty="0" err="1"/>
              <a:t>Dijkstra</a:t>
            </a:r>
            <a:r>
              <a:rPr lang="pt-BR" dirty="0"/>
              <a:t> em 1956 e publicado em 1959, o </a:t>
            </a:r>
            <a:r>
              <a:rPr lang="pt-BR" b="1" dirty="0"/>
              <a:t>algoritmo de </a:t>
            </a:r>
            <a:r>
              <a:rPr lang="pt-BR" b="1" dirty="0" err="1"/>
              <a:t>Dijkstra</a:t>
            </a:r>
            <a:r>
              <a:rPr lang="pt-BR" dirty="0"/>
              <a:t> é um algoritmo de busca em grafos que é usado para encontrar o caminho mais curto entre um nó de origem e todos os outros nós em um grafo ponderado até o nó de destino, onde as arestas têm pesos não negativos.</a:t>
            </a:r>
          </a:p>
        </p:txBody>
      </p:sp>
      <p:pic>
        <p:nvPicPr>
          <p:cNvPr id="6" name="Picture 2" descr="Design Digital - Cursos">
            <a:extLst>
              <a:ext uri="{FF2B5EF4-FFF2-40B4-BE49-F238E27FC236}">
                <a16:creationId xmlns:a16="http://schemas.microsoft.com/office/drawing/2014/main" id="{A37CF415-3EA7-4264-9148-6F8CF8E56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12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F312E-0B9E-4D63-94E7-9C2DCC39B65D}"/>
              </a:ext>
            </a:extLst>
          </p:cNvPr>
          <p:cNvSpPr>
            <a:spLocks noGrp="1"/>
          </p:cNvSpPr>
          <p:nvPr>
            <p:ph type="title"/>
          </p:nvPr>
        </p:nvSpPr>
        <p:spPr/>
        <p:txBody>
          <a:bodyPr/>
          <a:lstStyle/>
          <a:p>
            <a:r>
              <a:rPr lang="pt-BR" dirty="0"/>
              <a:t>Exemplo de sua aplicação</a:t>
            </a:r>
          </a:p>
        </p:txBody>
      </p:sp>
      <p:sp>
        <p:nvSpPr>
          <p:cNvPr id="3" name="Espaço Reservado para Conteúdo 2">
            <a:extLst>
              <a:ext uri="{FF2B5EF4-FFF2-40B4-BE49-F238E27FC236}">
                <a16:creationId xmlns:a16="http://schemas.microsoft.com/office/drawing/2014/main" id="{E739A135-ACF7-4F23-90D4-30CDFE54045B}"/>
              </a:ext>
            </a:extLst>
          </p:cNvPr>
          <p:cNvSpPr>
            <a:spLocks noGrp="1"/>
          </p:cNvSpPr>
          <p:nvPr>
            <p:ph idx="1"/>
          </p:nvPr>
        </p:nvSpPr>
        <p:spPr>
          <a:xfrm>
            <a:off x="838200" y="3307291"/>
            <a:ext cx="10515600" cy="2091530"/>
          </a:xfrm>
        </p:spPr>
        <p:txBody>
          <a:bodyPr>
            <a:normAutofit fontScale="55000" lnSpcReduction="20000"/>
          </a:bodyPr>
          <a:lstStyle/>
          <a:p>
            <a:r>
              <a:rPr lang="pt-BR" sz="3500" dirty="0">
                <a:latin typeface="+mj-lt"/>
                <a:ea typeface="Calibri" panose="020F0502020204030204" pitchFamily="34" charset="0"/>
                <a:cs typeface="Calibri" panose="020F0502020204030204" pitchFamily="34" charset="0"/>
              </a:rPr>
              <a:t>Seja G(V,A) um grafo orientado e s um vértice de G:</a:t>
            </a:r>
          </a:p>
          <a:p>
            <a:r>
              <a:rPr lang="pt-BR" sz="3500" dirty="0">
                <a:latin typeface="+mj-lt"/>
                <a:ea typeface="Calibri" panose="020F0502020204030204" pitchFamily="34" charset="0"/>
                <a:cs typeface="Calibri" panose="020F0502020204030204" pitchFamily="34" charset="0"/>
              </a:rPr>
              <a:t>A estimativa inicial (Origem) é de zero;</a:t>
            </a:r>
            <a:endParaRPr lang="pt-BR" sz="3500" dirty="0">
              <a:effectLst/>
              <a:latin typeface="+mj-lt"/>
              <a:ea typeface="Calibri" panose="020F0502020204030204" pitchFamily="34" charset="0"/>
              <a:cs typeface="Calibri" panose="020F0502020204030204" pitchFamily="34" charset="0"/>
            </a:endParaRPr>
          </a:p>
          <a:p>
            <a:r>
              <a:rPr lang="pt-BR" sz="3500" dirty="0">
                <a:effectLst/>
                <a:latin typeface="+mj-lt"/>
                <a:ea typeface="Calibri" panose="020F0502020204030204" pitchFamily="34" charset="0"/>
                <a:cs typeface="Calibri" panose="020F0502020204030204" pitchFamily="34" charset="0"/>
              </a:rPr>
              <a:t>Quando um caminho não é possível a estimativa é definida como infinito(∞);</a:t>
            </a:r>
          </a:p>
          <a:p>
            <a:r>
              <a:rPr lang="pt-BR" sz="3500" dirty="0">
                <a:latin typeface="+mj-lt"/>
                <a:ea typeface="Calibri" panose="020F0502020204030204" pitchFamily="34" charset="0"/>
                <a:cs typeface="Calibri" panose="020F0502020204030204" pitchFamily="34" charset="0"/>
              </a:rPr>
              <a:t>Os vértices (nós) serão representados como </a:t>
            </a:r>
            <a:r>
              <a:rPr lang="pt-BR" sz="3500" dirty="0">
                <a:effectLst/>
                <a:latin typeface="+mj-lt"/>
                <a:ea typeface="Calibri" panose="020F0502020204030204" pitchFamily="34" charset="0"/>
              </a:rPr>
              <a:t>V = {A, B, C, D, E, F};</a:t>
            </a:r>
          </a:p>
          <a:p>
            <a:r>
              <a:rPr lang="pt-BR" sz="3500" dirty="0">
                <a:latin typeface="+mj-lt"/>
                <a:ea typeface="Calibri" panose="020F0502020204030204" pitchFamily="34" charset="0"/>
                <a:cs typeface="Calibri" panose="020F0502020204030204" pitchFamily="34" charset="0"/>
              </a:rPr>
              <a:t>Também é preciso definir os valores das arestas para representar a distancia entre um vértice e outro;</a:t>
            </a:r>
          </a:p>
          <a:p>
            <a:r>
              <a:rPr lang="pt-BR" sz="3500" dirty="0">
                <a:latin typeface="+mj-lt"/>
                <a:ea typeface="Calibri" panose="020F0502020204030204" pitchFamily="34" charset="0"/>
                <a:cs typeface="Calibri" panose="020F0502020204030204" pitchFamily="34" charset="0"/>
              </a:rPr>
              <a:t>Os valores dessas arestas serão armazenados em uma tabela;</a:t>
            </a:r>
          </a:p>
          <a:p>
            <a:endParaRPr lang="pt-BR" dirty="0"/>
          </a:p>
        </p:txBody>
      </p:sp>
      <p:sp>
        <p:nvSpPr>
          <p:cNvPr id="4" name="Título 1">
            <a:extLst>
              <a:ext uri="{FF2B5EF4-FFF2-40B4-BE49-F238E27FC236}">
                <a16:creationId xmlns:a16="http://schemas.microsoft.com/office/drawing/2014/main" id="{B6B79FAF-7CB0-46EB-A0F5-98D8B96D97F2}"/>
              </a:ext>
            </a:extLst>
          </p:cNvPr>
          <p:cNvSpPr txBox="1">
            <a:spLocks/>
          </p:cNvSpPr>
          <p:nvPr/>
        </p:nvSpPr>
        <p:spPr>
          <a:xfrm>
            <a:off x="838200" y="1975115"/>
            <a:ext cx="7594600" cy="523874"/>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BR" sz="3000" dirty="0"/>
              <a:t>Objetivo: encontrar o menor caminho entre os nós de Origem e Destino.</a:t>
            </a:r>
          </a:p>
        </p:txBody>
      </p:sp>
      <p:pic>
        <p:nvPicPr>
          <p:cNvPr id="5" name="Picture 2" descr="Design Digital - Cursos">
            <a:extLst>
              <a:ext uri="{FF2B5EF4-FFF2-40B4-BE49-F238E27FC236}">
                <a16:creationId xmlns:a16="http://schemas.microsoft.com/office/drawing/2014/main" id="{1037DA3B-C5E8-405B-A1BD-2D12547897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5350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AE31EF-6AFC-42F4-8460-9C8EE31FC0FD}"/>
              </a:ext>
            </a:extLst>
          </p:cNvPr>
          <p:cNvSpPr>
            <a:spLocks noGrp="1"/>
          </p:cNvSpPr>
          <p:nvPr>
            <p:ph type="title"/>
          </p:nvPr>
        </p:nvSpPr>
        <p:spPr/>
        <p:txBody>
          <a:bodyPr/>
          <a:lstStyle/>
          <a:p>
            <a:r>
              <a:rPr lang="pt-BR" dirty="0"/>
              <a:t>Exemplo de sua aplicação</a:t>
            </a:r>
          </a:p>
        </p:txBody>
      </p:sp>
      <p:pic>
        <p:nvPicPr>
          <p:cNvPr id="5" name="Imagem 4">
            <a:extLst>
              <a:ext uri="{FF2B5EF4-FFF2-40B4-BE49-F238E27FC236}">
                <a16:creationId xmlns:a16="http://schemas.microsoft.com/office/drawing/2014/main" id="{81F13F7A-A1D5-4496-ABDB-5A9723AAB76A}"/>
              </a:ext>
            </a:extLst>
          </p:cNvPr>
          <p:cNvPicPr>
            <a:picLocks noChangeAspect="1"/>
          </p:cNvPicPr>
          <p:nvPr/>
        </p:nvPicPr>
        <p:blipFill>
          <a:blip r:embed="rId2"/>
          <a:stretch>
            <a:fillRect/>
          </a:stretch>
        </p:blipFill>
        <p:spPr>
          <a:xfrm>
            <a:off x="2838206" y="2873389"/>
            <a:ext cx="6515588" cy="3124468"/>
          </a:xfrm>
          <a:prstGeom prst="rect">
            <a:avLst/>
          </a:prstGeom>
        </p:spPr>
      </p:pic>
      <p:sp>
        <p:nvSpPr>
          <p:cNvPr id="10" name="CaixaDeTexto 9">
            <a:extLst>
              <a:ext uri="{FF2B5EF4-FFF2-40B4-BE49-F238E27FC236}">
                <a16:creationId xmlns:a16="http://schemas.microsoft.com/office/drawing/2014/main" id="{C3989E9E-E67A-4E75-89E6-4BBBA937269C}"/>
              </a:ext>
            </a:extLst>
          </p:cNvPr>
          <p:cNvSpPr txBox="1"/>
          <p:nvPr/>
        </p:nvSpPr>
        <p:spPr>
          <a:xfrm>
            <a:off x="4317999" y="2097372"/>
            <a:ext cx="3556001" cy="646331"/>
          </a:xfrm>
          <a:prstGeom prst="rect">
            <a:avLst/>
          </a:prstGeom>
          <a:noFill/>
        </p:spPr>
        <p:txBody>
          <a:bodyPr wrap="square" rtlCol="0">
            <a:spAutoFit/>
          </a:bodyPr>
          <a:lstStyle/>
          <a:p>
            <a:r>
              <a:rPr lang="pt-BR" dirty="0"/>
              <a:t>Vamos considerar o seguinte grafo:</a:t>
            </a:r>
          </a:p>
        </p:txBody>
      </p:sp>
      <p:pic>
        <p:nvPicPr>
          <p:cNvPr id="6" name="Picture 2" descr="Design Digital - Cursos">
            <a:extLst>
              <a:ext uri="{FF2B5EF4-FFF2-40B4-BE49-F238E27FC236}">
                <a16:creationId xmlns:a16="http://schemas.microsoft.com/office/drawing/2014/main" id="{38C5F63E-98B9-49A6-BD72-BA1CA53CB4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0528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1DE8B-2769-43AB-8A9B-A7F554380E5E}"/>
              </a:ext>
            </a:extLst>
          </p:cNvPr>
          <p:cNvSpPr>
            <a:spLocks noGrp="1"/>
          </p:cNvSpPr>
          <p:nvPr>
            <p:ph type="title"/>
          </p:nvPr>
        </p:nvSpPr>
        <p:spPr/>
        <p:txBody>
          <a:bodyPr/>
          <a:lstStyle/>
          <a:p>
            <a:r>
              <a:rPr lang="pt-BR" dirty="0"/>
              <a:t>Exemplo de sua aplicação</a:t>
            </a:r>
          </a:p>
        </p:txBody>
      </p:sp>
      <p:graphicFrame>
        <p:nvGraphicFramePr>
          <p:cNvPr id="15" name="Espaço Reservado para Conteúdo 3">
            <a:extLst>
              <a:ext uri="{FF2B5EF4-FFF2-40B4-BE49-F238E27FC236}">
                <a16:creationId xmlns:a16="http://schemas.microsoft.com/office/drawing/2014/main" id="{0F473265-AE6B-4ED9-89C0-C1743738A084}"/>
              </a:ext>
            </a:extLst>
          </p:cNvPr>
          <p:cNvGraphicFramePr>
            <a:graphicFrameLocks noGrp="1"/>
          </p:cNvGraphicFramePr>
          <p:nvPr>
            <p:ph idx="1"/>
            <p:extLst>
              <p:ext uri="{D42A27DB-BD31-4B8C-83A1-F6EECF244321}">
                <p14:modId xmlns:p14="http://schemas.microsoft.com/office/powerpoint/2010/main" val="3388353390"/>
              </p:ext>
            </p:extLst>
          </p:nvPr>
        </p:nvGraphicFramePr>
        <p:xfrm>
          <a:off x="7044264" y="3798209"/>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18</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25181235"/>
                  </a:ext>
                </a:extLst>
              </a:tr>
              <a:tr h="319058">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658066157"/>
                  </a:ext>
                </a:extLst>
              </a:tr>
            </a:tbl>
          </a:graphicData>
        </a:graphic>
      </p:graphicFrame>
      <p:graphicFrame>
        <p:nvGraphicFramePr>
          <p:cNvPr id="6" name="Tabela 5">
            <a:extLst>
              <a:ext uri="{FF2B5EF4-FFF2-40B4-BE49-F238E27FC236}">
                <a16:creationId xmlns:a16="http://schemas.microsoft.com/office/drawing/2014/main" id="{D1FC35DA-875A-4A40-B2F4-2FC2D23EFF8F}"/>
              </a:ext>
            </a:extLst>
          </p:cNvPr>
          <p:cNvGraphicFramePr>
            <a:graphicFrameLocks noGrp="1"/>
          </p:cNvGraphicFramePr>
          <p:nvPr>
            <p:extLst>
              <p:ext uri="{D42A27DB-BD31-4B8C-83A1-F6EECF244321}">
                <p14:modId xmlns:p14="http://schemas.microsoft.com/office/powerpoint/2010/main" val="3115003067"/>
              </p:ext>
            </p:extLst>
          </p:nvPr>
        </p:nvGraphicFramePr>
        <p:xfrm>
          <a:off x="838197" y="3798210"/>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25181235"/>
                  </a:ext>
                </a:extLst>
              </a:tr>
              <a:tr h="319058">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658066157"/>
                  </a:ext>
                </a:extLst>
              </a:tr>
            </a:tbl>
          </a:graphicData>
        </a:graphic>
      </p:graphicFrame>
      <p:sp>
        <p:nvSpPr>
          <p:cNvPr id="14" name="CaixaDeTexto 13">
            <a:extLst>
              <a:ext uri="{FF2B5EF4-FFF2-40B4-BE49-F238E27FC236}">
                <a16:creationId xmlns:a16="http://schemas.microsoft.com/office/drawing/2014/main" id="{CF67FFD9-5661-4DAF-98BE-7596B89D827D}"/>
              </a:ext>
            </a:extLst>
          </p:cNvPr>
          <p:cNvSpPr txBox="1"/>
          <p:nvPr/>
        </p:nvSpPr>
        <p:spPr>
          <a:xfrm>
            <a:off x="8149525" y="1867286"/>
            <a:ext cx="3204275" cy="1477328"/>
          </a:xfrm>
          <a:prstGeom prst="rect">
            <a:avLst/>
          </a:prstGeom>
          <a:noFill/>
        </p:spPr>
        <p:txBody>
          <a:bodyPr wrap="square" rtlCol="0">
            <a:spAutoFit/>
          </a:bodyPr>
          <a:lstStyle/>
          <a:p>
            <a:pPr algn="r"/>
            <a:r>
              <a:rPr lang="pt-BR" dirty="0">
                <a:latin typeface="+mj-lt"/>
              </a:rPr>
              <a:t>Distância de B à A = 18</a:t>
            </a:r>
          </a:p>
          <a:p>
            <a:pPr algn="r"/>
            <a:r>
              <a:rPr lang="pt-BR" dirty="0">
                <a:latin typeface="+mj-lt"/>
              </a:rPr>
              <a:t>Distância de B à C = 28</a:t>
            </a:r>
          </a:p>
          <a:p>
            <a:pPr algn="r"/>
            <a:r>
              <a:rPr lang="pt-BR" dirty="0">
                <a:latin typeface="+mj-lt"/>
              </a:rPr>
              <a:t>Distância de B à D = 12</a:t>
            </a:r>
          </a:p>
          <a:p>
            <a:pPr algn="r"/>
            <a:r>
              <a:rPr lang="pt-BR" dirty="0">
                <a:latin typeface="+mj-lt"/>
              </a:rPr>
              <a:t>Nós impossíveis = B à E, F = </a:t>
            </a:r>
            <a:r>
              <a:rPr lang="pt-BR" sz="1800" b="1" dirty="0">
                <a:solidFill>
                  <a:srgbClr val="000000"/>
                </a:solidFill>
                <a:effectLst/>
                <a:latin typeface="+mj-lt"/>
                <a:ea typeface="Times New Roman" panose="02020603050405020304" pitchFamily="18" charset="0"/>
              </a:rPr>
              <a:t>∞</a:t>
            </a:r>
            <a:endParaRPr lang="pt-BR" dirty="0">
              <a:latin typeface="+mj-lt"/>
            </a:endParaRPr>
          </a:p>
        </p:txBody>
      </p:sp>
      <p:sp>
        <p:nvSpPr>
          <p:cNvPr id="19" name="CaixaDeTexto 18">
            <a:extLst>
              <a:ext uri="{FF2B5EF4-FFF2-40B4-BE49-F238E27FC236}">
                <a16:creationId xmlns:a16="http://schemas.microsoft.com/office/drawing/2014/main" id="{C32046F0-A081-471D-B9C6-F08723D6F925}"/>
              </a:ext>
            </a:extLst>
          </p:cNvPr>
          <p:cNvSpPr txBox="1"/>
          <p:nvPr/>
        </p:nvSpPr>
        <p:spPr>
          <a:xfrm>
            <a:off x="838197" y="1867286"/>
            <a:ext cx="3204275" cy="1200329"/>
          </a:xfrm>
          <a:prstGeom prst="rect">
            <a:avLst/>
          </a:prstGeom>
          <a:noFill/>
        </p:spPr>
        <p:txBody>
          <a:bodyPr wrap="square" rtlCol="0">
            <a:spAutoFit/>
          </a:bodyPr>
          <a:lstStyle/>
          <a:p>
            <a:r>
              <a:rPr lang="pt-BR" dirty="0">
                <a:latin typeface="+mj-lt"/>
              </a:rPr>
              <a:t>Distância de A à B = 18</a:t>
            </a:r>
          </a:p>
          <a:p>
            <a:r>
              <a:rPr lang="pt-BR" dirty="0">
                <a:latin typeface="+mj-lt"/>
              </a:rPr>
              <a:t>Distância de A à C = 32</a:t>
            </a:r>
          </a:p>
          <a:p>
            <a:r>
              <a:rPr lang="pt-BR" dirty="0">
                <a:latin typeface="+mj-lt"/>
              </a:rPr>
              <a:t>Nós impossíveis = A à D, E, F = </a:t>
            </a:r>
            <a:r>
              <a:rPr lang="pt-BR" sz="1800" b="1" dirty="0">
                <a:solidFill>
                  <a:srgbClr val="000000"/>
                </a:solidFill>
                <a:effectLst/>
                <a:latin typeface="+mj-lt"/>
                <a:ea typeface="Times New Roman" panose="02020603050405020304" pitchFamily="18" charset="0"/>
              </a:rPr>
              <a:t>∞</a:t>
            </a:r>
            <a:endParaRPr lang="pt-BR" dirty="0">
              <a:latin typeface="+mj-lt"/>
            </a:endParaRPr>
          </a:p>
        </p:txBody>
      </p:sp>
      <p:pic>
        <p:nvPicPr>
          <p:cNvPr id="20" name="Picture 2" descr="Design Digital - Cursos">
            <a:extLst>
              <a:ext uri="{FF2B5EF4-FFF2-40B4-BE49-F238E27FC236}">
                <a16:creationId xmlns:a16="http://schemas.microsoft.com/office/drawing/2014/main" id="{DA5DC3C8-8FEF-400A-9C02-077DC11403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2470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1DE8B-2769-43AB-8A9B-A7F554380E5E}"/>
              </a:ext>
            </a:extLst>
          </p:cNvPr>
          <p:cNvSpPr>
            <a:spLocks noGrp="1"/>
          </p:cNvSpPr>
          <p:nvPr>
            <p:ph type="title"/>
          </p:nvPr>
        </p:nvSpPr>
        <p:spPr/>
        <p:txBody>
          <a:bodyPr/>
          <a:lstStyle/>
          <a:p>
            <a:r>
              <a:rPr lang="pt-BR" dirty="0"/>
              <a:t>Exemplo de sua aplicação</a:t>
            </a:r>
          </a:p>
        </p:txBody>
      </p:sp>
      <p:graphicFrame>
        <p:nvGraphicFramePr>
          <p:cNvPr id="10" name="Espaço Reservado para Conteúdo 3">
            <a:extLst>
              <a:ext uri="{FF2B5EF4-FFF2-40B4-BE49-F238E27FC236}">
                <a16:creationId xmlns:a16="http://schemas.microsoft.com/office/drawing/2014/main" id="{62AEA3B5-FBEF-4003-9520-494643EB8C01}"/>
              </a:ext>
            </a:extLst>
          </p:cNvPr>
          <p:cNvGraphicFramePr>
            <a:graphicFrameLocks noGrp="1"/>
          </p:cNvGraphicFramePr>
          <p:nvPr>
            <p:ph idx="1"/>
            <p:extLst>
              <p:ext uri="{D42A27DB-BD31-4B8C-83A1-F6EECF244321}">
                <p14:modId xmlns:p14="http://schemas.microsoft.com/office/powerpoint/2010/main" val="1328145695"/>
              </p:ext>
            </p:extLst>
          </p:nvPr>
        </p:nvGraphicFramePr>
        <p:xfrm>
          <a:off x="7044271" y="3798209"/>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25181235"/>
                  </a:ext>
                </a:extLst>
              </a:tr>
              <a:tr h="319058">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4</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17</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658066157"/>
                  </a:ext>
                </a:extLst>
              </a:tr>
            </a:tbl>
          </a:graphicData>
        </a:graphic>
      </p:graphicFrame>
      <p:sp>
        <p:nvSpPr>
          <p:cNvPr id="9" name="CaixaDeTexto 8">
            <a:extLst>
              <a:ext uri="{FF2B5EF4-FFF2-40B4-BE49-F238E27FC236}">
                <a16:creationId xmlns:a16="http://schemas.microsoft.com/office/drawing/2014/main" id="{24835C8F-4CB6-451F-9656-78FCA582C76D}"/>
              </a:ext>
            </a:extLst>
          </p:cNvPr>
          <p:cNvSpPr txBox="1"/>
          <p:nvPr/>
        </p:nvSpPr>
        <p:spPr>
          <a:xfrm>
            <a:off x="838195" y="1867286"/>
            <a:ext cx="3204275" cy="1754326"/>
          </a:xfrm>
          <a:prstGeom prst="rect">
            <a:avLst/>
          </a:prstGeom>
          <a:noFill/>
        </p:spPr>
        <p:txBody>
          <a:bodyPr wrap="square" rtlCol="0">
            <a:spAutoFit/>
          </a:bodyPr>
          <a:lstStyle/>
          <a:p>
            <a:r>
              <a:rPr lang="pt-BR" dirty="0">
                <a:latin typeface="+mj-lt"/>
              </a:rPr>
              <a:t>Distância de C à A = 32</a:t>
            </a:r>
          </a:p>
          <a:p>
            <a:r>
              <a:rPr lang="pt-BR" dirty="0">
                <a:latin typeface="+mj-lt"/>
              </a:rPr>
              <a:t>Distância de C à B = 28</a:t>
            </a:r>
          </a:p>
          <a:p>
            <a:r>
              <a:rPr lang="pt-BR" dirty="0">
                <a:latin typeface="+mj-lt"/>
              </a:rPr>
              <a:t>Distância de C à D = 17</a:t>
            </a:r>
          </a:p>
          <a:p>
            <a:r>
              <a:rPr lang="pt-BR" dirty="0">
                <a:latin typeface="+mj-lt"/>
              </a:rPr>
              <a:t>Distância de C à E = 4</a:t>
            </a:r>
          </a:p>
          <a:p>
            <a:r>
              <a:rPr lang="pt-BR" dirty="0">
                <a:latin typeface="+mj-lt"/>
              </a:rPr>
              <a:t>Distância de C à F = 17</a:t>
            </a:r>
          </a:p>
          <a:p>
            <a:r>
              <a:rPr lang="pt-BR" dirty="0">
                <a:latin typeface="+mj-lt"/>
              </a:rPr>
              <a:t>Nós impossíveis = 0</a:t>
            </a:r>
          </a:p>
        </p:txBody>
      </p:sp>
      <p:sp>
        <p:nvSpPr>
          <p:cNvPr id="14" name="CaixaDeTexto 13">
            <a:extLst>
              <a:ext uri="{FF2B5EF4-FFF2-40B4-BE49-F238E27FC236}">
                <a16:creationId xmlns:a16="http://schemas.microsoft.com/office/drawing/2014/main" id="{CF67FFD9-5661-4DAF-98BE-7596B89D827D}"/>
              </a:ext>
            </a:extLst>
          </p:cNvPr>
          <p:cNvSpPr txBox="1"/>
          <p:nvPr/>
        </p:nvSpPr>
        <p:spPr>
          <a:xfrm>
            <a:off x="8149532" y="1867286"/>
            <a:ext cx="3204275" cy="1477328"/>
          </a:xfrm>
          <a:prstGeom prst="rect">
            <a:avLst/>
          </a:prstGeom>
          <a:noFill/>
        </p:spPr>
        <p:txBody>
          <a:bodyPr wrap="square" rtlCol="0">
            <a:spAutoFit/>
          </a:bodyPr>
          <a:lstStyle/>
          <a:p>
            <a:pPr algn="r"/>
            <a:r>
              <a:rPr lang="pt-BR" dirty="0">
                <a:latin typeface="+mj-lt"/>
              </a:rPr>
              <a:t>Distância de D à B = 12</a:t>
            </a:r>
          </a:p>
          <a:p>
            <a:pPr algn="r"/>
            <a:r>
              <a:rPr lang="pt-BR" dirty="0">
                <a:latin typeface="+mj-lt"/>
              </a:rPr>
              <a:t>Distância de D à C = 17</a:t>
            </a:r>
          </a:p>
          <a:p>
            <a:pPr algn="r"/>
            <a:r>
              <a:rPr lang="pt-BR" dirty="0">
                <a:latin typeface="+mj-lt"/>
              </a:rPr>
              <a:t>Distância de D à F = 32</a:t>
            </a:r>
          </a:p>
          <a:p>
            <a:pPr algn="r"/>
            <a:r>
              <a:rPr lang="pt-BR" dirty="0">
                <a:latin typeface="+mj-lt"/>
              </a:rPr>
              <a:t>Nós impossíveis = D à A, E = </a:t>
            </a:r>
            <a:r>
              <a:rPr lang="pt-BR" sz="1800" b="1" dirty="0">
                <a:solidFill>
                  <a:srgbClr val="000000"/>
                </a:solidFill>
                <a:effectLst/>
                <a:latin typeface="+mj-lt"/>
                <a:ea typeface="Times New Roman" panose="02020603050405020304" pitchFamily="18" charset="0"/>
              </a:rPr>
              <a:t>∞</a:t>
            </a:r>
            <a:endParaRPr lang="pt-BR" dirty="0">
              <a:latin typeface="+mj-lt"/>
            </a:endParaRPr>
          </a:p>
        </p:txBody>
      </p:sp>
      <p:graphicFrame>
        <p:nvGraphicFramePr>
          <p:cNvPr id="7" name="Espaço Reservado para Conteúdo 3">
            <a:extLst>
              <a:ext uri="{FF2B5EF4-FFF2-40B4-BE49-F238E27FC236}">
                <a16:creationId xmlns:a16="http://schemas.microsoft.com/office/drawing/2014/main" id="{23AE5ACE-CCF3-47F5-A986-044A3C318350}"/>
              </a:ext>
            </a:extLst>
          </p:cNvPr>
          <p:cNvGraphicFramePr>
            <a:graphicFrameLocks/>
          </p:cNvGraphicFramePr>
          <p:nvPr>
            <p:extLst>
              <p:ext uri="{D42A27DB-BD31-4B8C-83A1-F6EECF244321}">
                <p14:modId xmlns:p14="http://schemas.microsoft.com/office/powerpoint/2010/main" val="2530014709"/>
              </p:ext>
            </p:extLst>
          </p:nvPr>
        </p:nvGraphicFramePr>
        <p:xfrm>
          <a:off x="838195" y="3798210"/>
          <a:ext cx="4309536" cy="2207301"/>
        </p:xfrm>
        <a:graphic>
          <a:graphicData uri="http://schemas.openxmlformats.org/drawingml/2006/table">
            <a:tbl>
              <a:tblPr>
                <a:tableStyleId>{5C22544A-7EE6-4342-B048-85BDC9FD1C3A}</a:tableStyleId>
              </a:tblPr>
              <a:tblGrid>
                <a:gridCol w="615648">
                  <a:extLst>
                    <a:ext uri="{9D8B030D-6E8A-4147-A177-3AD203B41FA5}">
                      <a16:colId xmlns:a16="http://schemas.microsoft.com/office/drawing/2014/main" val="1251369986"/>
                    </a:ext>
                  </a:extLst>
                </a:gridCol>
                <a:gridCol w="615648">
                  <a:extLst>
                    <a:ext uri="{9D8B030D-6E8A-4147-A177-3AD203B41FA5}">
                      <a16:colId xmlns:a16="http://schemas.microsoft.com/office/drawing/2014/main" val="1731526380"/>
                    </a:ext>
                  </a:extLst>
                </a:gridCol>
                <a:gridCol w="615648">
                  <a:extLst>
                    <a:ext uri="{9D8B030D-6E8A-4147-A177-3AD203B41FA5}">
                      <a16:colId xmlns:a16="http://schemas.microsoft.com/office/drawing/2014/main" val="390619048"/>
                    </a:ext>
                  </a:extLst>
                </a:gridCol>
                <a:gridCol w="615648">
                  <a:extLst>
                    <a:ext uri="{9D8B030D-6E8A-4147-A177-3AD203B41FA5}">
                      <a16:colId xmlns:a16="http://schemas.microsoft.com/office/drawing/2014/main" val="1221907168"/>
                    </a:ext>
                  </a:extLst>
                </a:gridCol>
                <a:gridCol w="615648">
                  <a:extLst>
                    <a:ext uri="{9D8B030D-6E8A-4147-A177-3AD203B41FA5}">
                      <a16:colId xmlns:a16="http://schemas.microsoft.com/office/drawing/2014/main" val="3306179947"/>
                    </a:ext>
                  </a:extLst>
                </a:gridCol>
                <a:gridCol w="615648">
                  <a:extLst>
                    <a:ext uri="{9D8B030D-6E8A-4147-A177-3AD203B41FA5}">
                      <a16:colId xmlns:a16="http://schemas.microsoft.com/office/drawing/2014/main" val="875947394"/>
                    </a:ext>
                  </a:extLst>
                </a:gridCol>
                <a:gridCol w="615648">
                  <a:extLst>
                    <a:ext uri="{9D8B030D-6E8A-4147-A177-3AD203B41FA5}">
                      <a16:colId xmlns:a16="http://schemas.microsoft.com/office/drawing/2014/main" val="1595067710"/>
                    </a:ext>
                  </a:extLst>
                </a:gridCol>
              </a:tblGrid>
              <a:tr h="292953">
                <a:tc>
                  <a:txBody>
                    <a:bodyPr/>
                    <a:lstStyle/>
                    <a:p>
                      <a:pPr algn="ctr" fontAlgn="ctr"/>
                      <a:r>
                        <a:rPr lang="pt-BR" sz="1200" u="none" strike="noStrike" dirty="0">
                          <a:effectLst/>
                        </a:rPr>
                        <a:t> </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177660208"/>
                  </a:ext>
                </a:extLst>
              </a:tr>
              <a:tr h="319058">
                <a:tc>
                  <a:txBody>
                    <a:bodyPr/>
                    <a:lstStyle/>
                    <a:p>
                      <a:pPr algn="ctr" fontAlgn="ctr"/>
                      <a:r>
                        <a:rPr lang="pt-BR" sz="1200" b="1" u="none" strike="noStrike" dirty="0">
                          <a:effectLst/>
                        </a:rPr>
                        <a:t>A</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32</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1725181235"/>
                  </a:ext>
                </a:extLst>
              </a:tr>
              <a:tr h="319058">
                <a:tc>
                  <a:txBody>
                    <a:bodyPr/>
                    <a:lstStyle/>
                    <a:p>
                      <a:pPr algn="ctr" fontAlgn="ctr"/>
                      <a:r>
                        <a:rPr lang="pt-BR" sz="1200" b="1" u="none" strike="noStrike" dirty="0">
                          <a:effectLst/>
                        </a:rPr>
                        <a:t>B</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18</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708379109"/>
                  </a:ext>
                </a:extLst>
              </a:tr>
              <a:tr h="319058">
                <a:tc>
                  <a:txBody>
                    <a:bodyPr/>
                    <a:lstStyle/>
                    <a:p>
                      <a:pPr algn="ctr" fontAlgn="ctr"/>
                      <a:r>
                        <a:rPr lang="pt-BR" sz="1200" b="1" u="none" strike="noStrike" dirty="0">
                          <a:effectLst/>
                        </a:rPr>
                        <a:t>C</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32</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28</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solidFill>
                            <a:srgbClr val="FF0000"/>
                          </a:solidFill>
                          <a:effectLst/>
                        </a:rPr>
                        <a:t>0</a:t>
                      </a:r>
                      <a:endParaRPr lang="pt-BR" sz="1200" b="1" i="0" u="none" strike="noStrike" dirty="0">
                        <a:solidFill>
                          <a:srgbClr val="FF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19980887"/>
                  </a:ext>
                </a:extLst>
              </a:tr>
              <a:tr h="319058">
                <a:tc>
                  <a:txBody>
                    <a:bodyPr/>
                    <a:lstStyle/>
                    <a:p>
                      <a:pPr algn="ctr" fontAlgn="ctr"/>
                      <a:r>
                        <a:rPr lang="pt-BR" sz="1200" b="1" u="none" strike="noStrike" dirty="0">
                          <a:effectLst/>
                        </a:rPr>
                        <a:t>D</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12</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3624695563"/>
                  </a:ext>
                </a:extLst>
              </a:tr>
              <a:tr h="319058">
                <a:tc>
                  <a:txBody>
                    <a:bodyPr/>
                    <a:lstStyle/>
                    <a:p>
                      <a:pPr algn="ctr" fontAlgn="ctr"/>
                      <a:r>
                        <a:rPr lang="pt-BR" sz="1200" b="1" u="none" strike="noStrike" dirty="0">
                          <a:effectLst/>
                        </a:rPr>
                        <a:t>E</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4</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969289879"/>
                  </a:ext>
                </a:extLst>
              </a:tr>
              <a:tr h="319058">
                <a:tc>
                  <a:txBody>
                    <a:bodyPr/>
                    <a:lstStyle/>
                    <a:p>
                      <a:pPr algn="ctr" fontAlgn="ctr"/>
                      <a:r>
                        <a:rPr lang="pt-BR" sz="1200" b="1" u="none" strike="noStrike" dirty="0">
                          <a:effectLst/>
                        </a:rPr>
                        <a:t>F</a:t>
                      </a: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dirty="0">
                          <a:effectLst/>
                        </a:rPr>
                        <a:t>∞</a:t>
                      </a:r>
                      <a:endParaRPr lang="pt-BR" sz="1200" b="1" i="0" u="none" strike="noStrike" dirty="0">
                        <a:solidFill>
                          <a:srgbClr val="FF0000"/>
                        </a:solidFill>
                        <a:effectLst/>
                        <a:latin typeface="Times New Roman" panose="02020603050405020304" pitchFamily="18" charset="0"/>
                      </a:endParaRPr>
                    </a:p>
                  </a:txBody>
                  <a:tcPr marL="9525" marR="9525" marT="9525" marB="0" anchor="ctr"/>
                </a:tc>
                <a:tc>
                  <a:txBody>
                    <a:bodyPr/>
                    <a:lstStyle/>
                    <a:p>
                      <a:pPr algn="ctr" fontAlgn="ctr"/>
                      <a:r>
                        <a:rPr lang="pt-BR" sz="1200" u="none" strike="noStrike">
                          <a:effectLst/>
                        </a:rPr>
                        <a:t>∞</a:t>
                      </a: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r>
                        <a:rPr lang="pt-BR" sz="1200" b="1" u="none" strike="noStrike" dirty="0">
                          <a:effectLst/>
                        </a:rPr>
                        <a:t>17</a:t>
                      </a:r>
                      <a:endParaRPr lang="pt-BR" sz="1200" b="1" i="0" u="none" strike="noStrike" dirty="0">
                        <a:solidFill>
                          <a:srgbClr val="000000"/>
                        </a:solidFill>
                        <a:effectLst/>
                        <a:latin typeface="Times New Roman" panose="02020603050405020304" pitchFamily="18" charset="0"/>
                      </a:endParaRPr>
                    </a:p>
                  </a:txBody>
                  <a:tcPr marL="9525" marR="9525" marT="9525" marB="0" anchor="ctr">
                    <a:solidFill>
                      <a:schemeClr val="accent1">
                        <a:lumMod val="40000"/>
                        <a:lumOff val="60000"/>
                      </a:schemeClr>
                    </a:solidFill>
                  </a:tcPr>
                </a:tc>
                <a:tc>
                  <a:txBody>
                    <a:bodyPr/>
                    <a:lstStyle/>
                    <a:p>
                      <a:pPr algn="ctr" fontAlgn="ctr"/>
                      <a:endParaRPr lang="pt-BR" sz="1200" b="1" i="0" u="none" strike="noStrike">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000000"/>
                        </a:solidFill>
                        <a:effectLst/>
                        <a:latin typeface="Times New Roman" panose="02020603050405020304" pitchFamily="18" charset="0"/>
                      </a:endParaRPr>
                    </a:p>
                  </a:txBody>
                  <a:tcPr marL="9525" marR="9525" marT="9525" marB="0" anchor="ctr"/>
                </a:tc>
                <a:tc>
                  <a:txBody>
                    <a:bodyPr/>
                    <a:lstStyle/>
                    <a:p>
                      <a:pPr algn="ctr" fontAlgn="ctr"/>
                      <a:endParaRPr lang="pt-BR" sz="1200" b="1" i="0" u="none" strike="noStrike" dirty="0">
                        <a:solidFill>
                          <a:srgbClr val="FF0000"/>
                        </a:solidFill>
                        <a:effectLst/>
                        <a:latin typeface="Times New Roman" panose="02020603050405020304" pitchFamily="18" charset="0"/>
                      </a:endParaRPr>
                    </a:p>
                  </a:txBody>
                  <a:tcPr marL="9525" marR="9525" marT="9525" marB="0" anchor="ctr"/>
                </a:tc>
                <a:extLst>
                  <a:ext uri="{0D108BD9-81ED-4DB2-BD59-A6C34878D82A}">
                    <a16:rowId xmlns:a16="http://schemas.microsoft.com/office/drawing/2014/main" val="2658066157"/>
                  </a:ext>
                </a:extLst>
              </a:tr>
            </a:tbl>
          </a:graphicData>
        </a:graphic>
      </p:graphicFrame>
      <p:pic>
        <p:nvPicPr>
          <p:cNvPr id="12" name="Picture 2" descr="Design Digital - Cursos">
            <a:extLst>
              <a:ext uri="{FF2B5EF4-FFF2-40B4-BE49-F238E27FC236}">
                <a16:creationId xmlns:a16="http://schemas.microsoft.com/office/drawing/2014/main" id="{366DF9A2-5F4A-48D9-9AFE-1EB92B1BEA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4733" y="0"/>
            <a:ext cx="1837267" cy="137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6146180"/>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269</TotalTime>
  <Words>1584</Words>
  <Application>Microsoft Office PowerPoint</Application>
  <PresentationFormat>Widescreen</PresentationFormat>
  <Paragraphs>301</Paragraphs>
  <Slides>19</Slides>
  <Notes>0</Notes>
  <HiddenSlides>0</HiddenSlides>
  <MMClips>1</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19</vt:i4>
      </vt:variant>
    </vt:vector>
  </HeadingPairs>
  <TitlesOfParts>
    <vt:vector size="24" baseType="lpstr">
      <vt:lpstr>Arial</vt:lpstr>
      <vt:lpstr>Calibri</vt:lpstr>
      <vt:lpstr>Calibri Light</vt:lpstr>
      <vt:lpstr>Times New Roman</vt:lpstr>
      <vt:lpstr>Tema do Office</vt:lpstr>
      <vt:lpstr>A Influência dos Algoritmos de Dijkstra e A* em Aplicativos de Navegação</vt:lpstr>
      <vt:lpstr>Sumário</vt:lpstr>
      <vt:lpstr>Introdução</vt:lpstr>
      <vt:lpstr>Objetivo</vt:lpstr>
      <vt:lpstr>Algoritmo de Dijkstra</vt:lpstr>
      <vt:lpstr>Exemplo de sua aplicação</vt:lpstr>
      <vt:lpstr>Exemplo de sua aplicação</vt:lpstr>
      <vt:lpstr>Exemplo de sua aplicação</vt:lpstr>
      <vt:lpstr>Exemplo de sua aplicação</vt:lpstr>
      <vt:lpstr>Exemplo de sua aplicação</vt:lpstr>
      <vt:lpstr>Exemplo de sua aplicação</vt:lpstr>
      <vt:lpstr>Sua aplicação em Python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Influência dos Algoritmos de Dijkstra e A* em Aplicativos de Navegação</dc:title>
  <dc:creator>Jonathan Barbosa</dc:creator>
  <cp:lastModifiedBy>Jonathan Barbosa</cp:lastModifiedBy>
  <cp:revision>66</cp:revision>
  <dcterms:created xsi:type="dcterms:W3CDTF">2023-11-06T00:15:50Z</dcterms:created>
  <dcterms:modified xsi:type="dcterms:W3CDTF">2023-11-07T15:20:25Z</dcterms:modified>
</cp:coreProperties>
</file>

<file path=docProps/thumbnail.jpeg>
</file>